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8" r:id="rId1"/>
  </p:sldMasterIdLst>
  <p:sldIdLst>
    <p:sldId id="258" r:id="rId2"/>
    <p:sldId id="265" r:id="rId3"/>
    <p:sldId id="280" r:id="rId4"/>
    <p:sldId id="295" r:id="rId5"/>
    <p:sldId id="276" r:id="rId6"/>
    <p:sldId id="281" r:id="rId7"/>
    <p:sldId id="283" r:id="rId8"/>
    <p:sldId id="285" r:id="rId9"/>
    <p:sldId id="277" r:id="rId10"/>
    <p:sldId id="287" r:id="rId11"/>
    <p:sldId id="310" r:id="rId12"/>
    <p:sldId id="311" r:id="rId13"/>
    <p:sldId id="313" r:id="rId14"/>
    <p:sldId id="315" r:id="rId15"/>
    <p:sldId id="318" r:id="rId16"/>
    <p:sldId id="317" r:id="rId17"/>
    <p:sldId id="292" r:id="rId18"/>
    <p:sldId id="297" r:id="rId19"/>
    <p:sldId id="298" r:id="rId20"/>
    <p:sldId id="303" r:id="rId21"/>
    <p:sldId id="293" r:id="rId22"/>
    <p:sldId id="294" r:id="rId23"/>
    <p:sldId id="300" r:id="rId24"/>
    <p:sldId id="290" r:id="rId25"/>
    <p:sldId id="319" r:id="rId26"/>
    <p:sldId id="320" r:id="rId27"/>
    <p:sldId id="304" r:id="rId28"/>
    <p:sldId id="309" r:id="rId29"/>
    <p:sldId id="299" r:id="rId30"/>
    <p:sldId id="321" r:id="rId31"/>
    <p:sldId id="257" r:id="rId3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ot1" initials="R" lastIdx="1" clrIdx="0">
    <p:extLst>
      <p:ext uri="{19B8F6BF-5375-455C-9EA6-DF929625EA0E}">
        <p15:presenceInfo xmlns:p15="http://schemas.microsoft.com/office/powerpoint/2012/main" userId="Root1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FF66"/>
    <a:srgbClr val="FFFFCC"/>
    <a:srgbClr val="CC0000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74" autoAdjust="0"/>
    <p:restoredTop sz="94660"/>
  </p:normalViewPr>
  <p:slideViewPr>
    <p:cSldViewPr snapToGrid="0">
      <p:cViewPr varScale="1">
        <p:scale>
          <a:sx n="72" d="100"/>
          <a:sy n="72" d="100"/>
        </p:scale>
        <p:origin x="55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0AE4E3-712B-4159-AEE3-3BE5A84014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E5358D1-9F05-40F4-8CA2-C84A0F07CC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239FEF5-67CF-4467-8BB4-7AB3B4A2B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1A56E-9D98-4C99-87A7-BB4E4AF4D4E9}" type="datetimeFigureOut">
              <a:rPr lang="ru-RU" smtClean="0"/>
              <a:t>22.08.2023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C25BAF7-908D-4382-B313-09A5C1D32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7454592-C90B-497F-B756-5AC2C71C0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FC001-C574-43D2-893C-7EE40F13EF8C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4576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6F2B9F-E9CD-4442-921C-5E08E184D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60F20B1-31C6-4A24-9E28-CA7447D5D6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C4AF465-EF1C-4DC5-B106-9C7F4D1AD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1A56E-9D98-4C99-87A7-BB4E4AF4D4E9}" type="datetimeFigureOut">
              <a:rPr lang="ru-RU" smtClean="0"/>
              <a:t>22.08.2023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5398832-0CC8-4F96-9DD4-F9AAC9574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BF96D1D-4F24-4A21-AF27-C504C9409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FC001-C574-43D2-893C-7EE40F13EF8C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3329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1E76B242-6823-4A5D-BFED-F492BDDE7B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9F0C9D2-0543-43CB-8AB1-BD19390738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4503040-010E-43C2-BBF3-1A0D36C19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1A56E-9D98-4C99-87A7-BB4E4AF4D4E9}" type="datetimeFigureOut">
              <a:rPr lang="ru-RU" smtClean="0"/>
              <a:t>22.08.2023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1388CD-15E3-4734-A83A-6AB0AD417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81365B6-C3BB-4350-AD4A-2D73101C1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FC001-C574-43D2-893C-7EE40F13EF8C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203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A82E3E-D92B-4CA8-BEF5-B4FC282CE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565FC1F-382C-4513-AF91-B73F989573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3415270-B246-46BA-93B9-64B768E63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1A56E-9D98-4C99-87A7-BB4E4AF4D4E9}" type="datetimeFigureOut">
              <a:rPr lang="ru-RU" smtClean="0"/>
              <a:t>22.08.2023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229FF46-0348-47C0-954D-C2D71882C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A125B3A-6D01-402A-AD67-DA67A405A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FC001-C574-43D2-893C-7EE40F13EF8C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1254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6899A0-40B7-4C1C-9236-4D335BAE0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8902F1D-055F-4671-8C52-4F50A7C43D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89A460B-A9B8-4DAA-840E-770433A9A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1A56E-9D98-4C99-87A7-BB4E4AF4D4E9}" type="datetimeFigureOut">
              <a:rPr lang="ru-RU" smtClean="0"/>
              <a:t>22.08.2023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FA2E8F5-142C-4225-B265-DC4D6FC08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0C49316-3AFA-458B-8D6E-4A3A03EDC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FC001-C574-43D2-893C-7EE40F13EF8C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3087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E4DC98-C6BB-47FB-95B5-0B693FCA9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3064C5C-7985-4811-9DB8-13783D1C98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55C39C1-4B67-4CFD-A37A-6087977CBE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50FFACA-D89E-4E60-BF1B-175147349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1A56E-9D98-4C99-87A7-BB4E4AF4D4E9}" type="datetimeFigureOut">
              <a:rPr lang="ru-RU" smtClean="0"/>
              <a:t>22.08.2023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A171AA0-368B-49A7-BBEA-74CD65AA1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5A66072-6A9B-48C6-969A-2C5A042C6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FC001-C574-43D2-893C-7EE40F13EF8C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46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95565E-A804-4BE7-A79D-94B5FD0C1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E33C58D-87E4-4586-8E42-D4098CC2BD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394CFC5-19C5-40C6-96C4-1F99E59D95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4DECF547-4DE8-400F-A40F-ADE7343A53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37DABF2E-9598-4A46-9551-760C99C263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E979A21E-F876-4AB4-B6F0-5FE5FE110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1A56E-9D98-4C99-87A7-BB4E4AF4D4E9}" type="datetimeFigureOut">
              <a:rPr lang="ru-RU" smtClean="0"/>
              <a:t>22.08.2023</a:t>
            </a:fld>
            <a:endParaRPr lang="ru-RU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C30D7F0A-5CF5-4F1D-BCCF-A75F5A361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58EB3829-DA78-4110-94F2-0918E971B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FC001-C574-43D2-893C-7EE40F13EF8C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6885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D795EC-2F89-4D63-99CA-C69B5B4CA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AAD6EB2-F682-4CD4-9DB2-9CE0CF63C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1A56E-9D98-4C99-87A7-BB4E4AF4D4E9}" type="datetimeFigureOut">
              <a:rPr lang="ru-RU" smtClean="0"/>
              <a:t>22.08.2023</a:t>
            </a:fld>
            <a:endParaRPr lang="ru-RU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B37B35C2-99B2-4EA3-A335-C698DAD85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B640C5BE-194C-4D6A-A8B5-7178279EC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FC001-C574-43D2-893C-7EE40F13EF8C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9148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D7C9D31D-513A-44FF-B7D2-6BC60F92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1A56E-9D98-4C99-87A7-BB4E4AF4D4E9}" type="datetimeFigureOut">
              <a:rPr lang="ru-RU" smtClean="0"/>
              <a:t>22.08.2023</a:t>
            </a:fld>
            <a:endParaRPr lang="ru-RU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8EF17114-93D8-4453-9EC9-784F18D0D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0CDA4ECE-E1A7-40B0-BA3C-BF95946AD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FC001-C574-43D2-893C-7EE40F13EF8C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1154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5FBDFD-C420-4A6D-8CEA-76683B350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6A56DD9-A85A-49CF-97C9-DC2744F41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C56A036-9C75-49FA-B8B7-54BE16895B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5BE2AEE-8928-4D0A-942F-6A44BA5DB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1A56E-9D98-4C99-87A7-BB4E4AF4D4E9}" type="datetimeFigureOut">
              <a:rPr lang="ru-RU" smtClean="0"/>
              <a:t>22.08.2023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61CD5BB-FD02-4F76-A9E8-5A2205DE3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8655B12-FC1B-45AD-8DEF-0D8081AA3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FC001-C574-43D2-893C-7EE40F13EF8C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2802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D78B34-A84F-419C-B18C-405D84F83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CD3C743E-C066-4723-8FF6-01BFFE91E2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16A7DDB-5F1F-4958-A91F-8669F2DFB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002007B-4B03-435C-8F02-042D35A42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1A56E-9D98-4C99-87A7-BB4E4AF4D4E9}" type="datetimeFigureOut">
              <a:rPr lang="ru-RU" smtClean="0"/>
              <a:t>22.08.2023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AC29440-0622-466E-BDBC-DB803F34B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FEE4F4B-0718-4BD6-B01F-EDA3FC54F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FC001-C574-43D2-893C-7EE40F13EF8C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9247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EBA37968-52AC-456C-8F8B-432A68249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EA82CBB-DB3D-4EE2-8CAF-304D355EAE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028C717-CB78-471E-B8B3-63BCB75964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81A56E-9D98-4C99-87A7-BB4E4AF4D4E9}" type="datetimeFigureOut">
              <a:rPr lang="ru-RU" smtClean="0"/>
              <a:t>22.08.2023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7C32B0B-BE71-432C-8E98-E8F751791D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3DD1CAE-A280-405C-A58F-AC2EB73D6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CFC001-C574-43D2-893C-7EE40F13EF8C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3534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g"/><Relationship Id="rId7" Type="http://schemas.openxmlformats.org/officeDocument/2006/relationships/image" Target="../media/image4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Relationship Id="rId9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image" Target="../media/image53.jpg"/><Relationship Id="rId7" Type="http://schemas.openxmlformats.org/officeDocument/2006/relationships/image" Target="../media/image57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g"/><Relationship Id="rId11" Type="http://schemas.openxmlformats.org/officeDocument/2006/relationships/image" Target="../media/image61.jpg"/><Relationship Id="rId5" Type="http://schemas.openxmlformats.org/officeDocument/2006/relationships/image" Target="../media/image55.jpg"/><Relationship Id="rId10" Type="http://schemas.openxmlformats.org/officeDocument/2006/relationships/image" Target="../media/image60.jpg"/><Relationship Id="rId4" Type="http://schemas.openxmlformats.org/officeDocument/2006/relationships/image" Target="../media/image54.jpg"/><Relationship Id="rId9" Type="http://schemas.openxmlformats.org/officeDocument/2006/relationships/image" Target="../media/image5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image" Target="../media/image92.png"/><Relationship Id="rId10" Type="http://schemas.openxmlformats.org/officeDocument/2006/relationships/image" Target="../media/image97.jpeg"/><Relationship Id="rId4" Type="http://schemas.openxmlformats.org/officeDocument/2006/relationships/image" Target="../media/image91.jpeg"/><Relationship Id="rId9" Type="http://schemas.openxmlformats.org/officeDocument/2006/relationships/image" Target="../media/image96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jpeg"/><Relationship Id="rId7" Type="http://schemas.openxmlformats.org/officeDocument/2006/relationships/image" Target="../media/image10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Relationship Id="rId9" Type="http://schemas.openxmlformats.org/officeDocument/2006/relationships/image" Target="../media/image10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105.png"/><Relationship Id="rId7" Type="http://schemas.openxmlformats.org/officeDocument/2006/relationships/image" Target="../media/image10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7" Type="http://schemas.openxmlformats.org/officeDocument/2006/relationships/image" Target="../media/image11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jpg"/><Relationship Id="rId5" Type="http://schemas.openxmlformats.org/officeDocument/2006/relationships/image" Target="../media/image113.jpeg"/><Relationship Id="rId4" Type="http://schemas.openxmlformats.org/officeDocument/2006/relationships/image" Target="../media/image11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7" Type="http://schemas.openxmlformats.org/officeDocument/2006/relationships/image" Target="../media/image12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5" Type="http://schemas.openxmlformats.org/officeDocument/2006/relationships/image" Target="../media/image118.jpg"/><Relationship Id="rId4" Type="http://schemas.openxmlformats.org/officeDocument/2006/relationships/image" Target="../media/image11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539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748" y="3699803"/>
            <a:ext cx="3048006" cy="304800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75246" y="6028005"/>
            <a:ext cx="47689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002060"/>
                </a:solidFill>
              </a:rPr>
              <a:t>25 серпня 2023 року</a:t>
            </a:r>
          </a:p>
          <a:p>
            <a:r>
              <a:rPr lang="ru-RU" sz="2400" b="1" dirty="0">
                <a:solidFill>
                  <a:srgbClr val="C00000"/>
                </a:solidFill>
              </a:rPr>
              <a:t> 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451652" y="2167598"/>
            <a:ext cx="728869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/>
              <a:t> </a:t>
            </a:r>
            <a:r>
              <a:rPr lang="uk-UA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 результати функціонування освітньої галузі громади у 2022-2023 </a:t>
            </a:r>
            <a:r>
              <a:rPr lang="uk-UA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н.р</a:t>
            </a:r>
            <a:r>
              <a:rPr lang="uk-UA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та організацію роботи закладів освіти в 2023-2024 </a:t>
            </a:r>
            <a:r>
              <a:rPr lang="uk-UA" sz="3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н.р</a:t>
            </a:r>
            <a:r>
              <a:rPr lang="uk-UA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uk-UA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9763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FB3FF9B-C2F0-49D7-83A4-4ABB513373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3C9AA8-7B67-4F6B-9B76-67C038921FDE}"/>
              </a:ext>
            </a:extLst>
          </p:cNvPr>
          <p:cNvSpPr txBox="1"/>
          <p:nvPr/>
        </p:nvSpPr>
        <p:spPr>
          <a:xfrm>
            <a:off x="1174516" y="645521"/>
            <a:ext cx="9602757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Мала академія наук України:   </a:t>
            </a:r>
          </a:p>
          <a:p>
            <a:r>
              <a:rPr lang="uk-UA" sz="32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                                   призери обласного етапу - учні </a:t>
            </a:r>
            <a:endParaRPr lang="LID4096" sz="3200" b="1" i="1" dirty="0">
              <a:solidFill>
                <a:srgbClr val="00206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135762-13C3-497C-A3D7-CB08684FD71D}"/>
              </a:ext>
            </a:extLst>
          </p:cNvPr>
          <p:cNvSpPr txBox="1"/>
          <p:nvPr/>
        </p:nvSpPr>
        <p:spPr>
          <a:xfrm>
            <a:off x="6096000" y="2308020"/>
            <a:ext cx="5794728" cy="22419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uk-UA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Гранітненського</a:t>
            </a:r>
            <a:r>
              <a:rPr lang="uk-UA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ліцею – 1 місце,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uk-UA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Малинського ліцею №3 – 2 та 3 місця,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uk-UA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Малинівського</a:t>
            </a:r>
            <a:r>
              <a:rPr lang="uk-UA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ліцею – 2 та 3 місця,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uk-UA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Луківського</a:t>
            </a:r>
            <a:r>
              <a:rPr lang="uk-UA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ліцею – 3 місце.</a:t>
            </a:r>
            <a:endParaRPr lang="LID4096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A788DCC-3780-4886-B484-1D61D90551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973" y="2814678"/>
            <a:ext cx="2179305" cy="2179305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B9D59914-F9CC-48D5-B602-60F65B39E8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30" r="33768" b="17294"/>
          <a:stretch/>
        </p:blipFill>
        <p:spPr bwMode="auto">
          <a:xfrm>
            <a:off x="226135" y="1730711"/>
            <a:ext cx="2364836" cy="170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DDE44DDE-A497-4CB7-AAA7-FD9A62252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6135" y="4673411"/>
            <a:ext cx="2515109" cy="188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На зображенні може бути: 2 людини, люди усміхаються та трава">
            <a:extLst>
              <a:ext uri="{FF2B5EF4-FFF2-40B4-BE49-F238E27FC236}">
                <a16:creationId xmlns:a16="http://schemas.microsoft.com/office/drawing/2014/main" id="{4EFCBEA2-E32D-483E-91A1-5C807A429C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4" t="21256" r="45257" b="39323"/>
          <a:stretch/>
        </p:blipFill>
        <p:spPr bwMode="auto">
          <a:xfrm>
            <a:off x="4677278" y="3509035"/>
            <a:ext cx="1094283" cy="2703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58334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FB3FF9B-C2F0-49D7-83A4-4ABB513373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sp>
        <p:nvSpPr>
          <p:cNvPr id="7" name="Прямокутник: округлені кути 6">
            <a:extLst>
              <a:ext uri="{FF2B5EF4-FFF2-40B4-BE49-F238E27FC236}">
                <a16:creationId xmlns:a16="http://schemas.microsoft.com/office/drawing/2014/main" id="{FA0AB854-9780-4639-8723-B2D77A79A75E}"/>
              </a:ext>
            </a:extLst>
          </p:cNvPr>
          <p:cNvSpPr/>
          <p:nvPr/>
        </p:nvSpPr>
        <p:spPr>
          <a:xfrm>
            <a:off x="4267377" y="1901686"/>
            <a:ext cx="3551848" cy="213360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Вихованцями ММЦДЮТ </a:t>
            </a:r>
          </a:p>
          <a:p>
            <a:pPr algn="ctr"/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2022/23н.р. здобуто:</a:t>
            </a:r>
          </a:p>
          <a:p>
            <a:pPr algn="ctr"/>
            <a:endParaRPr lang="uk-UA" sz="8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дипломи Гран-прі,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23 дипломи І ступеня,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 дипломів ІІ ступеня,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 дипломів ІІІ ступеня.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B96938-33DB-409B-A895-10C8F2EE09EC}"/>
              </a:ext>
            </a:extLst>
          </p:cNvPr>
          <p:cNvSpPr txBox="1"/>
          <p:nvPr/>
        </p:nvSpPr>
        <p:spPr>
          <a:xfrm>
            <a:off x="286622" y="291078"/>
            <a:ext cx="97632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Малинський міський Центр дитячої та юнацької творчості</a:t>
            </a:r>
          </a:p>
        </p:txBody>
      </p:sp>
      <p:pic>
        <p:nvPicPr>
          <p:cNvPr id="9" name="Picture 22" descr="Нет описания фото.">
            <a:extLst>
              <a:ext uri="{FF2B5EF4-FFF2-40B4-BE49-F238E27FC236}">
                <a16:creationId xmlns:a16="http://schemas.microsoft.com/office/drawing/2014/main" id="{7F47E80A-7EA2-4848-AD12-B2BCD6CECD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1" b="31332"/>
          <a:stretch/>
        </p:blipFill>
        <p:spPr bwMode="auto">
          <a:xfrm>
            <a:off x="1027925" y="1313219"/>
            <a:ext cx="3010859" cy="1655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2" descr="Нет описания фото.">
            <a:extLst>
              <a:ext uri="{FF2B5EF4-FFF2-40B4-BE49-F238E27FC236}">
                <a16:creationId xmlns:a16="http://schemas.microsoft.com/office/drawing/2014/main" id="{84977638-5D54-4CA3-A153-5D11005CC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6684">
            <a:off x="510916" y="3109912"/>
            <a:ext cx="3003703" cy="168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Возможно, это изображение 5 человек, пони, миньоны, маскарадный костюм, флисовое пальто и текст">
            <a:extLst>
              <a:ext uri="{FF2B5EF4-FFF2-40B4-BE49-F238E27FC236}">
                <a16:creationId xmlns:a16="http://schemas.microsoft.com/office/drawing/2014/main" id="{2C4F3745-A41B-4DB3-8104-1A1DCA1999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03"/>
          <a:stretch/>
        </p:blipFill>
        <p:spPr bwMode="auto">
          <a:xfrm rot="21246883">
            <a:off x="2769345" y="4485472"/>
            <a:ext cx="2963201" cy="187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Нет описания фото.">
            <a:extLst>
              <a:ext uri="{FF2B5EF4-FFF2-40B4-BE49-F238E27FC236}">
                <a16:creationId xmlns:a16="http://schemas.microsoft.com/office/drawing/2014/main" id="{CBD17E0D-C280-4A1E-B262-97B0C451C9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38" b="8282"/>
          <a:stretch/>
        </p:blipFill>
        <p:spPr bwMode="auto">
          <a:xfrm>
            <a:off x="8047818" y="1102614"/>
            <a:ext cx="3083560" cy="1865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Нет описания фото.">
            <a:extLst>
              <a:ext uri="{FF2B5EF4-FFF2-40B4-BE49-F238E27FC236}">
                <a16:creationId xmlns:a16="http://schemas.microsoft.com/office/drawing/2014/main" id="{B5646B3C-4229-48D5-BCBB-DE3C5C9DF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7393">
            <a:off x="8405822" y="3188062"/>
            <a:ext cx="3288102" cy="1849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4" descr="Нет описания фото.">
            <a:extLst>
              <a:ext uri="{FF2B5EF4-FFF2-40B4-BE49-F238E27FC236}">
                <a16:creationId xmlns:a16="http://schemas.microsoft.com/office/drawing/2014/main" id="{C6DEA0F5-781E-49C0-A941-4C362C374C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60"/>
          <a:stretch/>
        </p:blipFill>
        <p:spPr bwMode="auto">
          <a:xfrm rot="434186">
            <a:off x="6205039" y="4541987"/>
            <a:ext cx="3353868" cy="194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61045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FB3FF9B-C2F0-49D7-83A4-4ABB513373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8C3445F-5C05-43DF-9B68-7BD46DEE20C2}"/>
              </a:ext>
            </a:extLst>
          </p:cNvPr>
          <p:cNvSpPr txBox="1"/>
          <p:nvPr/>
        </p:nvSpPr>
        <p:spPr>
          <a:xfrm>
            <a:off x="286055" y="172794"/>
            <a:ext cx="9292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Малинський міський центр науково-технічної творчості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44481950-9CE8-4F22-A63F-03ACC0F297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1" b="28563"/>
          <a:stretch/>
        </p:blipFill>
        <p:spPr bwMode="auto">
          <a:xfrm>
            <a:off x="358822" y="1545569"/>
            <a:ext cx="2987149" cy="170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5675001-4BCF-4265-8F5C-5CF31E15532A}"/>
              </a:ext>
            </a:extLst>
          </p:cNvPr>
          <p:cNvSpPr txBox="1"/>
          <p:nvPr/>
        </p:nvSpPr>
        <p:spPr>
          <a:xfrm>
            <a:off x="82012" y="3180256"/>
            <a:ext cx="33975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uk-UA" sz="1600" b="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ихованці фотогуртка - переможці </a:t>
            </a:r>
          </a:p>
          <a:p>
            <a:pPr algn="ctr"/>
            <a:r>
              <a:rPr lang="uk-UA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uk-UA" sz="1600" b="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сеукраїнських конкурсів </a:t>
            </a:r>
            <a:endParaRPr lang="uk-UA" sz="16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4">
            <a:extLst>
              <a:ext uri="{FF2B5EF4-FFF2-40B4-BE49-F238E27FC236}">
                <a16:creationId xmlns:a16="http://schemas.microsoft.com/office/drawing/2014/main" id="{F0C2A3D7-7158-46E3-B016-F0F0D5F2B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407" y="1122296"/>
            <a:ext cx="2274404" cy="170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6">
            <a:extLst>
              <a:ext uri="{FF2B5EF4-FFF2-40B4-BE49-F238E27FC236}">
                <a16:creationId xmlns:a16="http://schemas.microsoft.com/office/drawing/2014/main" id="{FAE70275-4FF5-4405-BD4E-96ECD1736C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3" r="24444" b="10381"/>
          <a:stretch/>
        </p:blipFill>
        <p:spPr bwMode="auto">
          <a:xfrm>
            <a:off x="6173575" y="2369211"/>
            <a:ext cx="2139891" cy="160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8">
            <a:extLst>
              <a:ext uri="{FF2B5EF4-FFF2-40B4-BE49-F238E27FC236}">
                <a16:creationId xmlns:a16="http://schemas.microsoft.com/office/drawing/2014/main" id="{BFDD35B5-1F0C-489B-A09A-BA57C18CB6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10"/>
          <a:stretch/>
        </p:blipFill>
        <p:spPr bwMode="auto">
          <a:xfrm>
            <a:off x="3908967" y="2754011"/>
            <a:ext cx="2436422" cy="1487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>
            <a:extLst>
              <a:ext uri="{FF2B5EF4-FFF2-40B4-BE49-F238E27FC236}">
                <a16:creationId xmlns:a16="http://schemas.microsoft.com/office/drawing/2014/main" id="{35E1CDCB-B180-49A4-AB29-7F616E966C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7" r="10393"/>
          <a:stretch/>
        </p:blipFill>
        <p:spPr bwMode="auto">
          <a:xfrm>
            <a:off x="358211" y="4386470"/>
            <a:ext cx="2921794" cy="1583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8F7A7FE-A94C-43C9-B408-A971C674C96B}"/>
              </a:ext>
            </a:extLst>
          </p:cNvPr>
          <p:cNvSpPr txBox="1"/>
          <p:nvPr/>
        </p:nvSpPr>
        <p:spPr>
          <a:xfrm>
            <a:off x="11255" y="6021176"/>
            <a:ext cx="35390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600" b="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Переможці </a:t>
            </a:r>
            <a:r>
              <a:rPr lang="uk-UA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uk-UA" sz="1600" b="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сеукраїнського змагання </a:t>
            </a:r>
          </a:p>
          <a:p>
            <a:pPr algn="ctr"/>
            <a:r>
              <a:rPr lang="uk-UA" sz="1600" b="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uk-UA" sz="1600" b="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судномодельного</a:t>
            </a:r>
            <a:r>
              <a:rPr lang="uk-UA" sz="1600" b="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спорту </a:t>
            </a:r>
            <a:endParaRPr lang="uk-UA" sz="16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10">
            <a:extLst>
              <a:ext uri="{FF2B5EF4-FFF2-40B4-BE49-F238E27FC236}">
                <a16:creationId xmlns:a16="http://schemas.microsoft.com/office/drawing/2014/main" id="{D1F75118-52E5-41FA-BF7A-AF34FDD453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55" t="10587" r="18927" b="13262"/>
          <a:stretch/>
        </p:blipFill>
        <p:spPr bwMode="auto">
          <a:xfrm>
            <a:off x="4705286" y="4676533"/>
            <a:ext cx="2644658" cy="1853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0AB2897-9792-4098-840F-D1EB06EAF53E}"/>
              </a:ext>
            </a:extLst>
          </p:cNvPr>
          <p:cNvSpPr txBox="1"/>
          <p:nvPr/>
        </p:nvSpPr>
        <p:spPr>
          <a:xfrm>
            <a:off x="4724662" y="6488352"/>
            <a:ext cx="26059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Учасники </a:t>
            </a:r>
            <a:r>
              <a:rPr lang="uk-UA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кіногуртка</a:t>
            </a:r>
            <a:r>
              <a:rPr lang="uk-UA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у дії</a:t>
            </a:r>
            <a:endParaRPr lang="LID4096" sz="16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4">
            <a:extLst>
              <a:ext uri="{FF2B5EF4-FFF2-40B4-BE49-F238E27FC236}">
                <a16:creationId xmlns:a16="http://schemas.microsoft.com/office/drawing/2014/main" id="{CBBFB4F9-6AC1-4EA4-8468-6E01DBEC0C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6" r="23101"/>
          <a:stretch/>
        </p:blipFill>
        <p:spPr bwMode="auto">
          <a:xfrm>
            <a:off x="8858556" y="1299599"/>
            <a:ext cx="2538640" cy="2028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D550526-03AB-40B1-B877-4339AB28E217}"/>
              </a:ext>
            </a:extLst>
          </p:cNvPr>
          <p:cNvSpPr txBox="1"/>
          <p:nvPr/>
        </p:nvSpPr>
        <p:spPr>
          <a:xfrm>
            <a:off x="8712456" y="3328318"/>
            <a:ext cx="290222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uk-UA" sz="1600" b="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авчальні курси 3</a:t>
            </a:r>
            <a:r>
              <a:rPr lang="en-US" sz="1600" b="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D-</a:t>
            </a:r>
            <a:r>
              <a:rPr lang="uk-UA" sz="1600" b="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друку</a:t>
            </a:r>
            <a:endParaRPr lang="LID4096" sz="16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8">
            <a:extLst>
              <a:ext uri="{FF2B5EF4-FFF2-40B4-BE49-F238E27FC236}">
                <a16:creationId xmlns:a16="http://schemas.microsoft.com/office/drawing/2014/main" id="{07A307A2-FA81-4162-974C-B6A6AD1178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4"/>
          <a:stretch/>
        </p:blipFill>
        <p:spPr bwMode="auto">
          <a:xfrm>
            <a:off x="8858556" y="4270457"/>
            <a:ext cx="2644658" cy="181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76429CE-2026-4581-9894-2823B7F2F38F}"/>
              </a:ext>
            </a:extLst>
          </p:cNvPr>
          <p:cNvSpPr txBox="1"/>
          <p:nvPr/>
        </p:nvSpPr>
        <p:spPr>
          <a:xfrm>
            <a:off x="8823628" y="6044783"/>
            <a:ext cx="29022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600" b="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Будні автомодельного гуртка</a:t>
            </a:r>
            <a:endParaRPr lang="LID4096" sz="16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2251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6A553C3-EC8E-4CDB-B515-25A5316EFC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78BF37-B82F-4578-88B9-A34F45C7F074}"/>
              </a:ext>
            </a:extLst>
          </p:cNvPr>
          <p:cNvSpPr txBox="1"/>
          <p:nvPr/>
        </p:nvSpPr>
        <p:spPr>
          <a:xfrm>
            <a:off x="334781" y="226303"/>
            <a:ext cx="77770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Малинська дитячо-юнацька спортивна школа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6CDC08-0CD6-40D6-B531-7229A7C04961}"/>
              </a:ext>
            </a:extLst>
          </p:cNvPr>
          <p:cNvSpPr txBox="1"/>
          <p:nvPr/>
        </p:nvSpPr>
        <p:spPr>
          <a:xfrm>
            <a:off x="5622399" y="975826"/>
            <a:ext cx="618876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Забезпечено  участь  вихованців  МДЮСШ  в</a:t>
            </a:r>
          </a:p>
          <a:p>
            <a:pPr algn="just"/>
            <a:r>
              <a:rPr lang="uk-UA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11 змаганнях міського рівня, 48 змаганнях обласного та всеукраїнського рівнів - з олімпійських та неолімпійських видів спорту.</a:t>
            </a:r>
            <a:endParaRPr lang="LID4096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6DA02D-433A-4D5F-9BA8-3E4EDA3C2F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941" y="3008216"/>
            <a:ext cx="1962150" cy="19621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B45E5C1-3284-48A0-B5F3-C65C908BBE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1" y="3746638"/>
            <a:ext cx="2172320" cy="217232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4AD139C-0EA7-4689-9C20-561E65E46E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70" y="989357"/>
            <a:ext cx="2135131" cy="213513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9B44AAF-BF0A-4444-9EE9-450AAA9C74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939" y="1657945"/>
            <a:ext cx="2135131" cy="213513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D277A7D-2EF7-4B95-BFEF-E5F29EA1B39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75" b="9675"/>
          <a:stretch/>
        </p:blipFill>
        <p:spPr>
          <a:xfrm>
            <a:off x="3041530" y="4669547"/>
            <a:ext cx="2532200" cy="196215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1819A60-30BE-4726-844B-D2E8426F089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2" t="4167" r="7245"/>
          <a:stretch/>
        </p:blipFill>
        <p:spPr>
          <a:xfrm>
            <a:off x="8111782" y="4592165"/>
            <a:ext cx="2307202" cy="196215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054EE53-AD41-4670-AA65-435D35E73AD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" t="38404" r="-1127" b="17683"/>
          <a:stretch/>
        </p:blipFill>
        <p:spPr>
          <a:xfrm>
            <a:off x="8093764" y="2956631"/>
            <a:ext cx="3717562" cy="1224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4056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6A553C3-EC8E-4CDB-B515-25A5316EFC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78BF37-B82F-4578-88B9-A34F45C7F074}"/>
              </a:ext>
            </a:extLst>
          </p:cNvPr>
          <p:cNvSpPr txBox="1"/>
          <p:nvPr/>
        </p:nvSpPr>
        <p:spPr>
          <a:xfrm>
            <a:off x="2675691" y="329265"/>
            <a:ext cx="77770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Малинська дитячо-юнацька спортивна школа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6CDC08-0CD6-40D6-B531-7229A7C04961}"/>
              </a:ext>
            </a:extLst>
          </p:cNvPr>
          <p:cNvSpPr txBox="1"/>
          <p:nvPr/>
        </p:nvSpPr>
        <p:spPr>
          <a:xfrm>
            <a:off x="2675691" y="1181750"/>
            <a:ext cx="881899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37 вихованцям МДЮСШ присвоєно спортивні розряди з різних дисциплін (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III 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розряд  – 16, 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 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розряд – 10, 1 юнацький розряд – 11). </a:t>
            </a:r>
          </a:p>
          <a:p>
            <a:pPr algn="just">
              <a:spcAft>
                <a:spcPts val="0"/>
              </a:spcAft>
            </a:pPr>
            <a:endParaRPr lang="uk-UA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Присвоєно</a:t>
            </a:r>
            <a:r>
              <a:rPr lang="uk-UA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2-ом юним спортсменам 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uk-UA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портивний розряд «Кандидат у Майстри спорту України».</a:t>
            </a:r>
          </a:p>
          <a:p>
            <a:pPr algn="just">
              <a:spcAft>
                <a:spcPts val="0"/>
              </a:spcAft>
            </a:pPr>
            <a:endParaRPr lang="uk-UA" sz="1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Присвоєно</a:t>
            </a:r>
            <a:r>
              <a:rPr lang="uk-UA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  розряд «Майстер спорту України».</a:t>
            </a:r>
            <a:endParaRPr lang="uk-UA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2" descr="Возможно, это изображение 4 человека и текст «Fd ssf OPE N SCHOOL RT FEDERATION UKRAIN ES»">
            <a:extLst>
              <a:ext uri="{FF2B5EF4-FFF2-40B4-BE49-F238E27FC236}">
                <a16:creationId xmlns:a16="http://schemas.microsoft.com/office/drawing/2014/main" id="{F6E27EB7-E4CB-4D34-9BF4-399C7C74C1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8" t="16905" r="27253" b="12042"/>
          <a:stretch/>
        </p:blipFill>
        <p:spPr bwMode="auto">
          <a:xfrm>
            <a:off x="250382" y="1172373"/>
            <a:ext cx="2014330" cy="324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6E35B0-92B1-423A-AFA0-C445F97E16E9}"/>
              </a:ext>
            </a:extLst>
          </p:cNvPr>
          <p:cNvSpPr txBox="1"/>
          <p:nvPr/>
        </p:nvSpPr>
        <p:spPr>
          <a:xfrm>
            <a:off x="150647" y="4420707"/>
            <a:ext cx="22137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6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Золота медаль Вікторії Слободенюк</a:t>
            </a:r>
            <a:endParaRPr lang="LID4096" sz="1600" i="1" dirty="0">
              <a:solidFill>
                <a:srgbClr val="002060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EE5622B-D155-4870-92AA-D7A40E5761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6" t="25478" r="2901" b="5188"/>
          <a:stretch/>
        </p:blipFill>
        <p:spPr bwMode="auto">
          <a:xfrm>
            <a:off x="2699227" y="3984830"/>
            <a:ext cx="2014330" cy="215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C47E65-D887-4118-B448-058BF350EA88}"/>
              </a:ext>
            </a:extLst>
          </p:cNvPr>
          <p:cNvSpPr txBox="1"/>
          <p:nvPr/>
        </p:nvSpPr>
        <p:spPr>
          <a:xfrm>
            <a:off x="2704412" y="6135847"/>
            <a:ext cx="20378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Чемпіонки турніру з </a:t>
            </a:r>
          </a:p>
          <a:p>
            <a:r>
              <a:rPr lang="uk-UA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жіночої боротьби</a:t>
            </a:r>
            <a:endParaRPr lang="LID4096" sz="16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D3CD1EED-7945-48E7-B2E5-FA9B77D172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4" t="8957" r="7796" b="18390"/>
          <a:stretch/>
        </p:blipFill>
        <p:spPr bwMode="auto">
          <a:xfrm>
            <a:off x="5751669" y="3640994"/>
            <a:ext cx="3405809" cy="2254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BCBFCD9-B4B5-450D-9425-A624FBD0E809}"/>
              </a:ext>
            </a:extLst>
          </p:cNvPr>
          <p:cNvSpPr txBox="1"/>
          <p:nvPr/>
        </p:nvSpPr>
        <p:spPr>
          <a:xfrm>
            <a:off x="5659328" y="6000173"/>
            <a:ext cx="35069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600" b="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Переможці гри у </a:t>
            </a:r>
            <a:r>
              <a:rPr lang="uk-UA" sz="1600" b="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м.Коростені</a:t>
            </a:r>
            <a:endParaRPr lang="uk-UA" sz="1600" b="0" i="1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600" b="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(Чемпіонат Житомирської області) </a:t>
            </a:r>
            <a:endParaRPr lang="LID4096" sz="16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7DC14713-743E-4E92-A1E2-3D31C62156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1" t="20105" r="13377" b="-52452"/>
          <a:stretch/>
        </p:blipFill>
        <p:spPr bwMode="auto">
          <a:xfrm>
            <a:off x="9912237" y="2791021"/>
            <a:ext cx="1525004" cy="413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39903D4-BFF9-4C2E-9877-551240C729B4}"/>
              </a:ext>
            </a:extLst>
          </p:cNvPr>
          <p:cNvSpPr txBox="1"/>
          <p:nvPr/>
        </p:nvSpPr>
        <p:spPr>
          <a:xfrm>
            <a:off x="9406237" y="5311509"/>
            <a:ext cx="26929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600" b="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Переможці відкритого </a:t>
            </a:r>
          </a:p>
          <a:p>
            <a:pPr algn="ctr"/>
            <a:r>
              <a:rPr lang="uk-UA" sz="1600" b="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турніру з боксу </a:t>
            </a:r>
          </a:p>
          <a:p>
            <a:pPr algn="ctr"/>
            <a:r>
              <a:rPr lang="uk-UA" sz="1600" b="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uk-UA" sz="1600" b="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м.Коростені</a:t>
            </a:r>
            <a:endParaRPr lang="uk-UA" sz="16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1509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6A553C3-EC8E-4CDB-B515-25A5316EFC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6" y="-124894"/>
            <a:ext cx="12192000" cy="69828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78BF37-B82F-4578-88B9-A34F45C7F074}"/>
              </a:ext>
            </a:extLst>
          </p:cNvPr>
          <p:cNvSpPr txBox="1"/>
          <p:nvPr/>
        </p:nvSpPr>
        <p:spPr>
          <a:xfrm>
            <a:off x="2768449" y="2892207"/>
            <a:ext cx="64665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uk-UA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портивно-патріотичний  </a:t>
            </a:r>
          </a:p>
          <a:p>
            <a:pPr algn="ctr"/>
            <a:r>
              <a:rPr lang="uk-UA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квест  «Україна  починається  </a:t>
            </a:r>
          </a:p>
          <a:p>
            <a:pPr algn="ctr"/>
            <a:r>
              <a:rPr lang="uk-UA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  тебе»</a:t>
            </a:r>
            <a:endParaRPr lang="uk-UA" sz="28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D9C5F2F-8BCA-487C-888F-787BD747C4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060" y="699054"/>
            <a:ext cx="2293040" cy="229304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DB92B0B-26EA-4010-9426-CE9647747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903" y="719822"/>
            <a:ext cx="2393003" cy="239300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FA1E34E-B931-4F72-873A-6945D8C01F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846" y="4383573"/>
            <a:ext cx="1962150" cy="195262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61072DF-3343-4CFD-930F-06FD96DCAC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283" y="250764"/>
            <a:ext cx="1962150" cy="196215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B43AE07-345D-4AFE-B86D-00F2349431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420" y="231076"/>
            <a:ext cx="1962150" cy="196215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24F6F1C-5DCF-482D-A971-423EACEAF3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005" y="3301145"/>
            <a:ext cx="1962150" cy="196215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BA80564-DDE6-42C4-A9AB-5A4BBE9505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874" y="4799728"/>
            <a:ext cx="1962150" cy="196215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93288E1-D343-4496-9C9B-9F41B5330E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700" y="4434708"/>
            <a:ext cx="1962150" cy="196215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77687E00-8A67-4DEF-A93F-ADD5A604AF6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30" y="3121247"/>
            <a:ext cx="1962150" cy="196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484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FB3FF9B-C2F0-49D7-83A4-4ABB513373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0CF00ADA-A442-4654-9BA1-D263256E9E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50"/>
          <a:stretch/>
        </p:blipFill>
        <p:spPr bwMode="auto">
          <a:xfrm>
            <a:off x="9239109" y="203779"/>
            <a:ext cx="2703443" cy="168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CE3575AD-E5BF-4682-A69D-5914A0CE12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37"/>
          <a:stretch/>
        </p:blipFill>
        <p:spPr bwMode="auto">
          <a:xfrm>
            <a:off x="344556" y="265043"/>
            <a:ext cx="2875722" cy="1621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58B69EE-506C-4B5F-B914-68A6B09998BF}"/>
              </a:ext>
            </a:extLst>
          </p:cNvPr>
          <p:cNvSpPr txBox="1"/>
          <p:nvPr/>
        </p:nvSpPr>
        <p:spPr>
          <a:xfrm>
            <a:off x="3220278" y="247227"/>
            <a:ext cx="6188764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8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«добрих практик» </a:t>
            </a:r>
          </a:p>
          <a:p>
            <a:pPr algn="ctr"/>
            <a:r>
              <a:rPr lang="uk-UA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«Сучасна освіта </a:t>
            </a:r>
            <a:r>
              <a:rPr lang="uk-UA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Житомир</a:t>
            </a:r>
            <a:r>
              <a:rPr lang="uk-UA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щини» -</a:t>
            </a:r>
          </a:p>
          <a:p>
            <a:pPr algn="ctr"/>
            <a:endParaRPr lang="uk-UA" sz="10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дипломанти обласного етапу:</a:t>
            </a:r>
          </a:p>
        </p:txBody>
      </p:sp>
      <p:graphicFrame>
        <p:nvGraphicFramePr>
          <p:cNvPr id="2" name="Таблиця 1">
            <a:extLst>
              <a:ext uri="{FF2B5EF4-FFF2-40B4-BE49-F238E27FC236}">
                <a16:creationId xmlns:a16="http://schemas.microsoft.com/office/drawing/2014/main" id="{CDE802D9-8630-4C33-AE8C-BF0AB40A1E3D}"/>
              </a:ext>
            </a:extLst>
          </p:cNvPr>
          <p:cNvGraphicFramePr>
            <a:graphicFrameLocks noGrp="1"/>
          </p:cNvGraphicFramePr>
          <p:nvPr/>
        </p:nvGraphicFramePr>
        <p:xfrm>
          <a:off x="1538062" y="2133387"/>
          <a:ext cx="8692616" cy="43943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92296">
                  <a:extLst>
                    <a:ext uri="{9D8B030D-6E8A-4147-A177-3AD203B41FA5}">
                      <a16:colId xmlns:a16="http://schemas.microsoft.com/office/drawing/2014/main" val="2154422844"/>
                    </a:ext>
                  </a:extLst>
                </a:gridCol>
                <a:gridCol w="3024738">
                  <a:extLst>
                    <a:ext uri="{9D8B030D-6E8A-4147-A177-3AD203B41FA5}">
                      <a16:colId xmlns:a16="http://schemas.microsoft.com/office/drawing/2014/main" val="3036865684"/>
                    </a:ext>
                  </a:extLst>
                </a:gridCol>
                <a:gridCol w="1060174">
                  <a:extLst>
                    <a:ext uri="{9D8B030D-6E8A-4147-A177-3AD203B41FA5}">
                      <a16:colId xmlns:a16="http://schemas.microsoft.com/office/drawing/2014/main" val="1750236996"/>
                    </a:ext>
                  </a:extLst>
                </a:gridCol>
                <a:gridCol w="1046921">
                  <a:extLst>
                    <a:ext uri="{9D8B030D-6E8A-4147-A177-3AD203B41FA5}">
                      <a16:colId xmlns:a16="http://schemas.microsoft.com/office/drawing/2014/main" val="2785248866"/>
                    </a:ext>
                  </a:extLst>
                </a:gridCol>
                <a:gridCol w="1166192">
                  <a:extLst>
                    <a:ext uri="{9D8B030D-6E8A-4147-A177-3AD203B41FA5}">
                      <a16:colId xmlns:a16="http://schemas.microsoft.com/office/drawing/2014/main" val="123265234"/>
                    </a:ext>
                  </a:extLst>
                </a:gridCol>
                <a:gridCol w="1802295">
                  <a:extLst>
                    <a:ext uri="{9D8B030D-6E8A-4147-A177-3AD203B41FA5}">
                      <a16:colId xmlns:a16="http://schemas.microsoft.com/office/drawing/2014/main" val="420822515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з/п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Заклад освіти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Диплом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 ст.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Диплом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ІІ ст.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Диплом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ІІІ ст.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Загальна к-сть дипломів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222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uk-UA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ЦРД «Сонечко»</a:t>
                      </a:r>
                      <a:endParaRPr lang="uk-UA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UA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UA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UA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37747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ДНЗ №5 </a:t>
                      </a:r>
                      <a:r>
                        <a:rPr lang="uk-UA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м.Малина</a:t>
                      </a:r>
                      <a:endParaRPr lang="uk-UA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UA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UA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UA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uk-UA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56221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uk-UA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ДНЗ №7 </a:t>
                      </a:r>
                      <a:r>
                        <a:rPr lang="uk-UA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м.Малина</a:t>
                      </a:r>
                      <a:endParaRPr lang="uk-UA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uk-UA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UA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UA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UA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66413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uk-UA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Малинський ліцей №2</a:t>
                      </a:r>
                      <a:endParaRPr lang="uk-UA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UA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UA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UA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UA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82594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uk-UA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Малинський ліцей №3</a:t>
                      </a:r>
                      <a:endParaRPr lang="uk-UA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UA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UA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uk-UA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93869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uk-UA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Малинський ліцей №5</a:t>
                      </a:r>
                      <a:endParaRPr lang="uk-UA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uk-UA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UA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UA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UA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UA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2935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uk-UA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Малинівський</a:t>
                      </a: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ліцей</a:t>
                      </a:r>
                      <a:endParaRPr lang="uk-UA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uk-UA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UA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UA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UA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UA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51423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uk-UA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Слобідська гімназія</a:t>
                      </a:r>
                      <a:endParaRPr lang="uk-UA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UA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UA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uk-UA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UA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UA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90206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ММЦДЮТ</a:t>
                      </a:r>
                      <a:endParaRPr lang="uk-UA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UA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UA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UA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UA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4741927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ВСЬОГО: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ID4096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16187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2221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G_1295">
            <a:extLst>
              <a:ext uri="{FF2B5EF4-FFF2-40B4-BE49-F238E27FC236}">
                <a16:creationId xmlns:a16="http://schemas.microsoft.com/office/drawing/2014/main" id="{A0886607-C153-4B4F-9939-4C7BF9843C0E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" t="1163" b="2325"/>
          <a:stretch>
            <a:fillRect/>
          </a:stretch>
        </p:blipFill>
        <p:spPr bwMode="auto">
          <a:xfrm>
            <a:off x="0" y="0"/>
            <a:ext cx="1231127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2">
            <a:extLst>
              <a:ext uri="{FF2B5EF4-FFF2-40B4-BE49-F238E27FC236}">
                <a16:creationId xmlns:a16="http://schemas.microsoft.com/office/drawing/2014/main" id="{32C9EDB9-2610-4595-847B-F0272309E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864" y="1251425"/>
            <a:ext cx="2245210" cy="2245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5A18697B-6C4E-4C8D-A584-98C1ADF777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9481"/>
          <a:stretch/>
        </p:blipFill>
        <p:spPr bwMode="auto">
          <a:xfrm>
            <a:off x="3867445" y="1719028"/>
            <a:ext cx="3500764" cy="223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E4933DD1-426F-4B84-B131-83DAA06FA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171" y="4346837"/>
            <a:ext cx="2713512" cy="1629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879987-B5CA-49C9-8933-3ADF0DE731B1}"/>
              </a:ext>
            </a:extLst>
          </p:cNvPr>
          <p:cNvSpPr txBox="1"/>
          <p:nvPr/>
        </p:nvSpPr>
        <p:spPr>
          <a:xfrm>
            <a:off x="2915478" y="800933"/>
            <a:ext cx="8575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Цифровий  освітній  центр  </a:t>
            </a:r>
            <a:r>
              <a:rPr lang="ru-RU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DLC  </a:t>
            </a:r>
          </a:p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uk-UA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Малинського  ліцею №2 </a:t>
            </a:r>
            <a:endParaRPr lang="LID4096" sz="24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10">
            <a:extLst>
              <a:ext uri="{FF2B5EF4-FFF2-40B4-BE49-F238E27FC236}">
                <a16:creationId xmlns:a16="http://schemas.microsoft.com/office/drawing/2014/main" id="{CD7479BA-F4C6-4699-BA2C-912E37153D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8" b="23284"/>
          <a:stretch/>
        </p:blipFill>
        <p:spPr bwMode="auto">
          <a:xfrm>
            <a:off x="864351" y="3770758"/>
            <a:ext cx="2452579" cy="2245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070443D4-1C5E-43AF-8009-6702550BE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724" y="1708311"/>
            <a:ext cx="2660275" cy="1995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>
            <a:extLst>
              <a:ext uri="{FF2B5EF4-FFF2-40B4-BE49-F238E27FC236}">
                <a16:creationId xmlns:a16="http://schemas.microsoft.com/office/drawing/2014/main" id="{C8B663F9-78E1-4D89-A105-05E8F2B7F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924" y="4313358"/>
            <a:ext cx="3887683" cy="1695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17652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G_1295">
            <a:extLst>
              <a:ext uri="{FF2B5EF4-FFF2-40B4-BE49-F238E27FC236}">
                <a16:creationId xmlns:a16="http://schemas.microsoft.com/office/drawing/2014/main" id="{A0886607-C153-4B4F-9939-4C7BF9843C0E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" t="1163" b="2325"/>
          <a:stretch>
            <a:fillRect/>
          </a:stretch>
        </p:blipFill>
        <p:spPr bwMode="auto">
          <a:xfrm>
            <a:off x="0" y="0"/>
            <a:ext cx="1231127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879987-B5CA-49C9-8933-3ADF0DE731B1}"/>
              </a:ext>
            </a:extLst>
          </p:cNvPr>
          <p:cNvSpPr txBox="1"/>
          <p:nvPr/>
        </p:nvSpPr>
        <p:spPr>
          <a:xfrm>
            <a:off x="1145743" y="1039472"/>
            <a:ext cx="5241805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Малинський  ліцей №5 </a:t>
            </a:r>
            <a:r>
              <a:rPr lang="uk-UA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uk-UA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учасник </a:t>
            </a:r>
            <a:r>
              <a:rPr lang="uk-UA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проєкту</a:t>
            </a:r>
            <a:r>
              <a:rPr lang="uk-UA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ГО  “І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 </a:t>
            </a:r>
            <a:r>
              <a:rPr lang="uk-UA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OUCH   Ukraine  Foundation” </a:t>
            </a:r>
            <a:r>
              <a:rPr lang="uk-UA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 підтримки Дитячого фонду ООН (ЮНІСЕФ)  «Спільно до навчання». </a:t>
            </a:r>
          </a:p>
        </p:txBody>
      </p:sp>
      <p:pic>
        <p:nvPicPr>
          <p:cNvPr id="1026" name="Picture 2" descr="Малинський ліцей №5 Малинської міської ради">
            <a:extLst>
              <a:ext uri="{FF2B5EF4-FFF2-40B4-BE49-F238E27FC236}">
                <a16:creationId xmlns:a16="http://schemas.microsoft.com/office/drawing/2014/main" id="{60B9421C-4051-4766-8C9D-1113EDC8D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691" y="2039746"/>
            <a:ext cx="4395566" cy="234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615FB42-0D71-479F-A141-B5E700B5FE57}"/>
              </a:ext>
            </a:extLst>
          </p:cNvPr>
          <p:cNvSpPr txBox="1"/>
          <p:nvPr/>
        </p:nvSpPr>
        <p:spPr>
          <a:xfrm>
            <a:off x="1321619" y="3602537"/>
            <a:ext cx="489005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 1 вересня заклад освіти  приєднується  до Всеукраїнського експерименту «Професійна орієнтація в Новій українській школі».</a:t>
            </a:r>
          </a:p>
          <a:p>
            <a:pPr algn="just"/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8596020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G_1295">
            <a:extLst>
              <a:ext uri="{FF2B5EF4-FFF2-40B4-BE49-F238E27FC236}">
                <a16:creationId xmlns:a16="http://schemas.microsoft.com/office/drawing/2014/main" id="{A0886607-C153-4B4F-9939-4C7BF9843C0E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" t="1163" b="2325"/>
          <a:stretch>
            <a:fillRect/>
          </a:stretch>
        </p:blipFill>
        <p:spPr bwMode="auto">
          <a:xfrm>
            <a:off x="0" y="24166"/>
            <a:ext cx="1231127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615FB42-0D71-479F-A141-B5E700B5FE57}"/>
              </a:ext>
            </a:extLst>
          </p:cNvPr>
          <p:cNvSpPr txBox="1"/>
          <p:nvPr/>
        </p:nvSpPr>
        <p:spPr>
          <a:xfrm>
            <a:off x="5528666" y="1048127"/>
            <a:ext cx="496137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Малинський  ліцей №3 </a:t>
            </a:r>
            <a:r>
              <a:rPr lang="uk-UA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uk-UA" sz="2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uk-UA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 вересня заклад освіти  приєднується  до Всеукраїнського експерименту «Професійна орієнтація в Новій українській школі».</a:t>
            </a:r>
          </a:p>
          <a:p>
            <a:pPr algn="just"/>
            <a:endParaRPr lang="LID4096" dirty="0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CD8135E8-F498-4EB6-B40F-D312499AA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180" y="1048127"/>
            <a:ext cx="3835059" cy="221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8DB21F-6491-4D19-A065-247D19E7655E}"/>
              </a:ext>
            </a:extLst>
          </p:cNvPr>
          <p:cNvSpPr txBox="1"/>
          <p:nvPr/>
        </p:nvSpPr>
        <p:spPr>
          <a:xfrm>
            <a:off x="1279763" y="3299278"/>
            <a:ext cx="38064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Педагогічний колектив Малинського ліцею №3</a:t>
            </a:r>
            <a:endParaRPr lang="LID4096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614E9D-4902-4277-81FB-03FDFAF01CD3}"/>
              </a:ext>
            </a:extLst>
          </p:cNvPr>
          <p:cNvSpPr txBox="1"/>
          <p:nvPr/>
        </p:nvSpPr>
        <p:spPr>
          <a:xfrm>
            <a:off x="5528666" y="3972847"/>
            <a:ext cx="473433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b="0" i="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Нетрадиційно цьогоріч у ліцеї відбулося святкування Останнього дзвоника -  у форматі «Спортивного квесту».</a:t>
            </a:r>
            <a:endParaRPr lang="uk-UA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46E8093-BD54-4303-B448-6C3F33030B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964" y="3972847"/>
            <a:ext cx="3843627" cy="184665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F04FD29-2491-46BF-AA45-E422BB79194D}"/>
              </a:ext>
            </a:extLst>
          </p:cNvPr>
          <p:cNvSpPr txBox="1"/>
          <p:nvPr/>
        </p:nvSpPr>
        <p:spPr>
          <a:xfrm>
            <a:off x="1567694" y="5809873"/>
            <a:ext cx="30861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Учасники «Спортивного квесту»</a:t>
            </a:r>
            <a:endParaRPr lang="LID4096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0094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1C0CB6-19C2-4AC3-9C20-617AF105816F}"/>
              </a:ext>
            </a:extLst>
          </p:cNvPr>
          <p:cNvSpPr txBox="1"/>
          <p:nvPr/>
        </p:nvSpPr>
        <p:spPr>
          <a:xfrm>
            <a:off x="544352" y="514158"/>
            <a:ext cx="55516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>
                <a:solidFill>
                  <a:srgbClr val="CC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Освітня мережа громади:</a:t>
            </a:r>
            <a:endParaRPr lang="LID4096" sz="3600" b="1" dirty="0">
              <a:solidFill>
                <a:srgbClr val="CC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E77F80-A89E-4472-A92A-EC666ADA54D0}"/>
              </a:ext>
            </a:extLst>
          </p:cNvPr>
          <p:cNvSpPr txBox="1"/>
          <p:nvPr/>
        </p:nvSpPr>
        <p:spPr>
          <a:xfrm>
            <a:off x="516833" y="1420679"/>
            <a:ext cx="9189889" cy="2529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180340" algn="l"/>
              </a:tabLst>
            </a:pPr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заклади дошкільної освіти</a:t>
            </a:r>
            <a:r>
              <a:rPr lang="uk-UA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14;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180340" algn="l"/>
              </a:tabLst>
            </a:pPr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</a:t>
            </a:r>
            <a:r>
              <a:rPr lang="uk-UA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аклади загальної середньої освіти </a:t>
            </a:r>
            <a:r>
              <a:rPr lang="uk-UA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19, </a:t>
            </a:r>
            <a:r>
              <a:rPr lang="uk-UA" sz="20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 них:</a:t>
            </a:r>
          </a:p>
          <a:p>
            <a:pPr lvl="0" algn="just">
              <a:lnSpc>
                <a:spcPct val="150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uk-UA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</a:t>
            </a:r>
            <a:r>
              <a:rPr lang="uk-UA" sz="20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uk-UA" sz="20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ліцеї</a:t>
            </a:r>
            <a:r>
              <a:rPr lang="uk-UA" sz="20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uk-UA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11,</a:t>
            </a:r>
          </a:p>
          <a:p>
            <a:pPr lvl="0">
              <a:lnSpc>
                <a:spcPct val="150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uk-UA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</a:t>
            </a:r>
            <a:r>
              <a:rPr lang="uk-UA" sz="20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uk-UA" sz="20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гімназії </a:t>
            </a:r>
            <a:r>
              <a:rPr lang="uk-UA" sz="20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uk-UA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5,</a:t>
            </a:r>
          </a:p>
          <a:p>
            <a:pPr lvl="0" algn="just">
              <a:lnSpc>
                <a:spcPct val="150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uk-UA" sz="20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- </a:t>
            </a:r>
            <a:r>
              <a:rPr lang="uk-UA" sz="20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початкові школи </a:t>
            </a:r>
            <a:r>
              <a:rPr lang="uk-UA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uk-UA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C2B438B-9A22-4698-BB2A-6EC045EDC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586" y="848035"/>
            <a:ext cx="3090271" cy="2317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2921D7-B0C8-4184-B151-9DF10D50A7D6}"/>
              </a:ext>
            </a:extLst>
          </p:cNvPr>
          <p:cNvSpPr txBox="1"/>
          <p:nvPr/>
        </p:nvSpPr>
        <p:spPr>
          <a:xfrm>
            <a:off x="8947696" y="3165739"/>
            <a:ext cx="17740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Українківський</a:t>
            </a:r>
            <a:r>
              <a:rPr lang="uk-UA" sz="1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ліцей</a:t>
            </a:r>
            <a:endParaRPr lang="LID4096" sz="14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234EB6-3859-4A56-8348-01A9DBDEB996}"/>
              </a:ext>
            </a:extLst>
          </p:cNvPr>
          <p:cNvSpPr txBox="1"/>
          <p:nvPr/>
        </p:nvSpPr>
        <p:spPr>
          <a:xfrm>
            <a:off x="3814552" y="4210857"/>
            <a:ext cx="8284683" cy="1981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180340" algn="l"/>
              </a:tabLst>
            </a:pPr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</a:t>
            </a:r>
            <a:r>
              <a:rPr lang="uk-UA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аклади позашкільної освіти – </a:t>
            </a:r>
            <a:r>
              <a:rPr lang="uk-UA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3, </a:t>
            </a:r>
            <a:r>
              <a:rPr lang="uk-UA" sz="20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 саме:</a:t>
            </a:r>
          </a:p>
          <a:p>
            <a:pPr lvl="0" algn="just">
              <a:lnSpc>
                <a:spcPct val="150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uk-UA" sz="20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uk-UA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- </a:t>
            </a:r>
            <a:r>
              <a:rPr lang="uk-UA" sz="20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Малинський міський центр дитячої та юнацької творчості</a:t>
            </a:r>
            <a:r>
              <a:rPr lang="uk-UA" sz="20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pPr lvl="0" algn="just">
              <a:lnSpc>
                <a:spcPct val="150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uk-UA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- </a:t>
            </a:r>
            <a:r>
              <a:rPr lang="uk-UA" sz="20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дитячо-юнацька спортивна школа</a:t>
            </a:r>
            <a:r>
              <a:rPr lang="uk-UA" sz="20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pPr lvl="0" algn="just">
              <a:lnSpc>
                <a:spcPct val="150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uk-UA" sz="20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- </a:t>
            </a:r>
            <a:r>
              <a:rPr lang="uk-UA" sz="20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Малинський міський центр науково-технічної творчості</a:t>
            </a:r>
            <a:r>
              <a:rPr lang="uk-UA" sz="20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LID4096" sz="2000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2EF16EB-8BFB-4840-916C-B720601B5B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46" y="4171364"/>
            <a:ext cx="2896637" cy="217247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5FC5ED3-3956-4FD3-8D6F-57AC42810B3A}"/>
              </a:ext>
            </a:extLst>
          </p:cNvPr>
          <p:cNvSpPr txBox="1"/>
          <p:nvPr/>
        </p:nvSpPr>
        <p:spPr>
          <a:xfrm flipH="1">
            <a:off x="946494" y="6293143"/>
            <a:ext cx="20194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ЦРД  «Сонечко»</a:t>
            </a:r>
            <a:endParaRPr lang="LID4096" sz="14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5293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G_1295">
            <a:extLst>
              <a:ext uri="{FF2B5EF4-FFF2-40B4-BE49-F238E27FC236}">
                <a16:creationId xmlns:a16="http://schemas.microsoft.com/office/drawing/2014/main" id="{A0886607-C153-4B4F-9939-4C7BF9843C0E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" t="1163" b="2325"/>
          <a:stretch>
            <a:fillRect/>
          </a:stretch>
        </p:blipFill>
        <p:spPr bwMode="auto">
          <a:xfrm>
            <a:off x="-59635" y="0"/>
            <a:ext cx="1231127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615FB42-0D71-479F-A141-B5E700B5FE57}"/>
              </a:ext>
            </a:extLst>
          </p:cNvPr>
          <p:cNvSpPr txBox="1"/>
          <p:nvPr/>
        </p:nvSpPr>
        <p:spPr>
          <a:xfrm>
            <a:off x="5364302" y="1022829"/>
            <a:ext cx="49613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Малинський  ліцей №4 </a:t>
            </a:r>
            <a:r>
              <a:rPr lang="uk-UA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активний учасник </a:t>
            </a:r>
            <a:r>
              <a:rPr lang="uk-UA" sz="20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проєктів</a:t>
            </a:r>
            <a:r>
              <a:rPr lang="uk-UA" sz="20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uk-UA" sz="20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«Back2Learning </a:t>
            </a:r>
            <a:r>
              <a:rPr lang="uk-UA" sz="20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Together</a:t>
            </a:r>
            <a:r>
              <a:rPr lang="uk-UA" sz="20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»,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uk-UA" sz="20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«Супровід урядових реформ в Україні»</a:t>
            </a:r>
            <a:r>
              <a:rPr lang="uk-UA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uk-UA" sz="20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uk-UA" sz="20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міжнародного соціального </a:t>
            </a:r>
            <a:r>
              <a:rPr lang="uk-UA" sz="20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проєкту</a:t>
            </a:r>
            <a:r>
              <a:rPr lang="uk-UA" sz="20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«</a:t>
            </a:r>
            <a:r>
              <a:rPr lang="uk-UA" sz="20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Ucan</a:t>
            </a:r>
            <a:r>
              <a:rPr lang="uk-UA" sz="20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uk-UA" sz="20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Ucreate</a:t>
            </a:r>
            <a:r>
              <a:rPr lang="uk-UA" sz="20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uk-UA" sz="20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Ukraine</a:t>
            </a:r>
            <a:r>
              <a:rPr lang="uk-UA" sz="20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заняття з програмування для дітей у воєнний час».</a:t>
            </a:r>
            <a:endParaRPr lang="uk-UA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6" name="Picture 2" descr="На зображенні може бути: 7 людей та текст">
            <a:extLst>
              <a:ext uri="{FF2B5EF4-FFF2-40B4-BE49-F238E27FC236}">
                <a16:creationId xmlns:a16="http://schemas.microsoft.com/office/drawing/2014/main" id="{5FEB3E8F-01AE-4814-9040-9F75B1813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527" y="1289502"/>
            <a:ext cx="2982153" cy="298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Немає опису світлини.">
            <a:extLst>
              <a:ext uri="{FF2B5EF4-FFF2-40B4-BE49-F238E27FC236}">
                <a16:creationId xmlns:a16="http://schemas.microsoft.com/office/drawing/2014/main" id="{D910C1ED-5549-40C0-8814-4A2CB74BD9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7" b="13043"/>
          <a:stretch/>
        </p:blipFill>
        <p:spPr bwMode="auto">
          <a:xfrm>
            <a:off x="8507896" y="3722328"/>
            <a:ext cx="2292603" cy="2193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На зображенні може бути: 13 людей, дитина, дитяча іграшка та текст">
            <a:extLst>
              <a:ext uri="{FF2B5EF4-FFF2-40B4-BE49-F238E27FC236}">
                <a16:creationId xmlns:a16="http://schemas.microsoft.com/office/drawing/2014/main" id="{A76538A4-6928-40F0-A96E-6583D274C7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01" b="17439"/>
          <a:stretch/>
        </p:blipFill>
        <p:spPr bwMode="auto">
          <a:xfrm>
            <a:off x="3684105" y="3743474"/>
            <a:ext cx="4436284" cy="209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63999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G_1295">
            <a:extLst>
              <a:ext uri="{FF2B5EF4-FFF2-40B4-BE49-F238E27FC236}">
                <a16:creationId xmlns:a16="http://schemas.microsoft.com/office/drawing/2014/main" id="{A0886607-C153-4B4F-9939-4C7BF9843C0E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" t="1163" b="2325"/>
          <a:stretch>
            <a:fillRect/>
          </a:stretch>
        </p:blipFill>
        <p:spPr bwMode="auto">
          <a:xfrm>
            <a:off x="0" y="0"/>
            <a:ext cx="1231127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09EE5A-DAD4-4B2D-86B2-FFEBC00EFAC9}"/>
              </a:ext>
            </a:extLst>
          </p:cNvPr>
          <p:cNvSpPr txBox="1"/>
          <p:nvPr/>
        </p:nvSpPr>
        <p:spPr>
          <a:xfrm>
            <a:off x="1352434" y="945135"/>
            <a:ext cx="960640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9215" algn="just">
              <a:spcAft>
                <a:spcPts val="0"/>
              </a:spcAft>
            </a:pPr>
            <a:r>
              <a:rPr lang="uk-UA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Українківський</a:t>
            </a:r>
            <a:r>
              <a:rPr lang="uk-UA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ліцей </a:t>
            </a:r>
            <a:r>
              <a:rPr lang="uk-UA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– </a:t>
            </a:r>
            <a:r>
              <a:rPr lang="uk-UA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 CYR" panose="02020603050405020304" pitchFamily="18" charset="0"/>
                <a:ea typeface="Calibri" panose="020F0502020204030204" pitchFamily="34" charset="0"/>
                <a:cs typeface="Times New Roman CYR" panose="02020603050405020304" pitchFamily="18" charset="0"/>
              </a:rPr>
              <a:t>учасник міжнародного дослідження якості освіти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 CYR" panose="02020603050405020304" pitchFamily="18" charset="0"/>
                <a:ea typeface="Calibri" panose="020F0502020204030204" pitchFamily="34" charset="0"/>
                <a:cs typeface="Times New Roman CYR" panose="02020603050405020304" pitchFamily="18" charset="0"/>
              </a:rPr>
              <a:t>PISA-2022</a:t>
            </a:r>
            <a:r>
              <a:rPr lang="uk-UA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з математики</a:t>
            </a:r>
            <a:r>
              <a:rPr lang="uk-UA" sz="24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CYR" panose="02020603050405020304" pitchFamily="18" charset="0"/>
              </a:rPr>
              <a:t>.</a:t>
            </a:r>
            <a:endParaRPr lang="en-US" sz="24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F498677-75A1-404D-8166-DFBE17D84B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948"/>
          <a:stretch/>
        </p:blipFill>
        <p:spPr>
          <a:xfrm>
            <a:off x="1205947" y="2617963"/>
            <a:ext cx="4890053" cy="291059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EE6CB7-AF57-46F4-9DBA-E065568D14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2401"/>
          <a:stretch/>
        </p:blipFill>
        <p:spPr>
          <a:xfrm>
            <a:off x="7301947" y="2341580"/>
            <a:ext cx="3092282" cy="3186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6728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G_1295">
            <a:extLst>
              <a:ext uri="{FF2B5EF4-FFF2-40B4-BE49-F238E27FC236}">
                <a16:creationId xmlns:a16="http://schemas.microsoft.com/office/drawing/2014/main" id="{A0886607-C153-4B4F-9939-4C7BF9843C0E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" t="1163" b="2325"/>
          <a:stretch>
            <a:fillRect/>
          </a:stretch>
        </p:blipFill>
        <p:spPr bwMode="auto">
          <a:xfrm>
            <a:off x="-119270" y="-8688"/>
            <a:ext cx="1231127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630726-9D91-4869-8555-47A433F05E99}"/>
              </a:ext>
            </a:extLst>
          </p:cNvPr>
          <p:cNvSpPr txBox="1"/>
          <p:nvPr/>
        </p:nvSpPr>
        <p:spPr>
          <a:xfrm>
            <a:off x="1106556" y="1246569"/>
            <a:ext cx="498944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Малин</a:t>
            </a:r>
            <a:r>
              <a:rPr lang="uk-UA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івський</a:t>
            </a:r>
            <a:r>
              <a:rPr lang="uk-UA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ліцей  </a:t>
            </a:r>
            <a:r>
              <a:rPr lang="uk-UA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співпрацює з </a:t>
            </a:r>
            <a:r>
              <a:rPr lang="uk-UA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Будечським</a:t>
            </a:r>
            <a:r>
              <a:rPr lang="uk-UA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округом чеської громадської організації «Сокіл».</a:t>
            </a:r>
            <a:endParaRPr lang="LID4096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97397D2-2130-4701-BC83-4C694158F6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217" b="23153"/>
          <a:stretch/>
        </p:blipFill>
        <p:spPr>
          <a:xfrm>
            <a:off x="6509822" y="1246569"/>
            <a:ext cx="4302643" cy="198411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4EEFFBC-6AC1-4D69-8FE4-91F91AD9F2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95" t="31192" r="2464" b="23671"/>
          <a:stretch/>
        </p:blipFill>
        <p:spPr>
          <a:xfrm>
            <a:off x="6068561" y="3959717"/>
            <a:ext cx="4743904" cy="180766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D0307B0-C42F-45BC-9F0A-CA05A299E8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181"/>
          <a:stretch/>
        </p:blipFill>
        <p:spPr>
          <a:xfrm>
            <a:off x="1442483" y="3549898"/>
            <a:ext cx="3738440" cy="223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9497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G_1295">
            <a:extLst>
              <a:ext uri="{FF2B5EF4-FFF2-40B4-BE49-F238E27FC236}">
                <a16:creationId xmlns:a16="http://schemas.microsoft.com/office/drawing/2014/main" id="{A0886607-C153-4B4F-9939-4C7BF9843C0E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" t="1163" b="2325"/>
          <a:stretch>
            <a:fillRect/>
          </a:stretch>
        </p:blipFill>
        <p:spPr bwMode="auto">
          <a:xfrm>
            <a:off x="-119270" y="-8688"/>
            <a:ext cx="1231127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630726-9D91-4869-8555-47A433F05E99}"/>
              </a:ext>
            </a:extLst>
          </p:cNvPr>
          <p:cNvSpPr txBox="1"/>
          <p:nvPr/>
        </p:nvSpPr>
        <p:spPr>
          <a:xfrm>
            <a:off x="3110002" y="4652964"/>
            <a:ext cx="385310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</a:t>
            </a:r>
            <a:r>
              <a:rPr lang="uk-UA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uk-UA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ліцеї </a:t>
            </a:r>
            <a:r>
              <a:rPr lang="uk-UA" sz="24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працює соціальне шкільне підприємство «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Exclusive</a:t>
            </a:r>
            <a:r>
              <a:rPr lang="uk-UA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».</a:t>
            </a:r>
          </a:p>
        </p:txBody>
      </p:sp>
      <p:pic>
        <p:nvPicPr>
          <p:cNvPr id="2050" name="Picture 2" descr="Nenhuma descrição de foto disponível.">
            <a:extLst>
              <a:ext uri="{FF2B5EF4-FFF2-40B4-BE49-F238E27FC236}">
                <a16:creationId xmlns:a16="http://schemas.microsoft.com/office/drawing/2014/main" id="{F6E737A9-1222-44CF-ACFD-4CA0B97921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4" r="24889"/>
          <a:stretch/>
        </p:blipFill>
        <p:spPr bwMode="auto">
          <a:xfrm>
            <a:off x="973797" y="3742983"/>
            <a:ext cx="2093844" cy="2320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4801286C-1D16-4ED6-9E31-B0135AB613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4" r="25520" b="24435"/>
          <a:stretch/>
        </p:blipFill>
        <p:spPr bwMode="auto">
          <a:xfrm>
            <a:off x="8936014" y="1178934"/>
            <a:ext cx="2106162" cy="330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A85A091C-C4BD-410D-B821-5D04850789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5" b="27681"/>
          <a:stretch/>
        </p:blipFill>
        <p:spPr bwMode="auto">
          <a:xfrm>
            <a:off x="6963111" y="2830530"/>
            <a:ext cx="2301384" cy="1946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83799AC-70DD-49E7-8E6C-4F57D40316DB}"/>
              </a:ext>
            </a:extLst>
          </p:cNvPr>
          <p:cNvSpPr txBox="1"/>
          <p:nvPr/>
        </p:nvSpPr>
        <p:spPr>
          <a:xfrm>
            <a:off x="1956729" y="1266686"/>
            <a:ext cx="6926789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Луківський</a:t>
            </a:r>
            <a:r>
              <a:rPr lang="uk-UA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ліцей –</a:t>
            </a:r>
            <a:r>
              <a:rPr lang="uk-UA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учасник благодійного освітнього </a:t>
            </a:r>
            <a:r>
              <a:rPr lang="uk-UA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проєкту</a:t>
            </a:r>
            <a:r>
              <a:rPr lang="uk-UA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асоціації квіткових виробників Нідерландів та України «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Flowers&amp;School</a:t>
            </a:r>
            <a:r>
              <a:rPr lang="uk-UA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».</a:t>
            </a:r>
            <a:endParaRPr lang="uk-UA" sz="24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1830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G_1295">
            <a:extLst>
              <a:ext uri="{FF2B5EF4-FFF2-40B4-BE49-F238E27FC236}">
                <a16:creationId xmlns:a16="http://schemas.microsoft.com/office/drawing/2014/main" id="{F981C14D-23D6-4113-886A-CE9FB37242E6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" t="1163" b="2325"/>
          <a:stretch>
            <a:fillRect/>
          </a:stretch>
        </p:blipFill>
        <p:spPr bwMode="auto">
          <a:xfrm>
            <a:off x="-29818" y="-236963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D8CCBB-17C9-4777-AE27-CC51DDB6148D}"/>
              </a:ext>
            </a:extLst>
          </p:cNvPr>
          <p:cNvSpPr txBox="1"/>
          <p:nvPr/>
        </p:nvSpPr>
        <p:spPr>
          <a:xfrm>
            <a:off x="2239617" y="706087"/>
            <a:ext cx="76531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</a:t>
            </a:r>
            <a:r>
              <a:rPr lang="uk-UA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часники крос-</a:t>
            </a:r>
            <a:r>
              <a:rPr lang="uk-UA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секторіального</a:t>
            </a:r>
            <a:r>
              <a:rPr lang="uk-UA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проєкту</a:t>
            </a:r>
            <a:r>
              <a:rPr lang="uk-UA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ЮНІСЕФ </a:t>
            </a:r>
          </a:p>
          <a:p>
            <a:pPr algn="ctr"/>
            <a:r>
              <a:rPr lang="uk-UA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 Житомирській області «Спільно до навчання»</a:t>
            </a:r>
            <a:endParaRPr lang="LID4096" sz="2400" b="1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D4D647-C2F6-4B0E-9409-D4ECE58380BB}"/>
              </a:ext>
            </a:extLst>
          </p:cNvPr>
          <p:cNvSpPr txBox="1"/>
          <p:nvPr/>
        </p:nvSpPr>
        <p:spPr>
          <a:xfrm>
            <a:off x="4956132" y="3410746"/>
            <a:ext cx="18136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ДНЗ №8 </a:t>
            </a:r>
            <a:r>
              <a:rPr lang="uk-UA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м.Малина</a:t>
            </a:r>
            <a:endParaRPr lang="LID4096" sz="16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7D3B8B7-801A-4F16-810F-F8A303E1A8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13" t="26473"/>
          <a:stretch/>
        </p:blipFill>
        <p:spPr bwMode="auto">
          <a:xfrm>
            <a:off x="4649184" y="1888398"/>
            <a:ext cx="2385391" cy="149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8CB3506-45BD-40C1-938C-A0DBD4D8874A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6330" r="3369" b="2130"/>
          <a:stretch/>
        </p:blipFill>
        <p:spPr bwMode="auto">
          <a:xfrm>
            <a:off x="2338305" y="3671873"/>
            <a:ext cx="2284518" cy="1812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D794CA8-F9BB-4E2E-9D85-BEB8774FF126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4790" r="3369" b="33670"/>
          <a:stretch/>
        </p:blipFill>
        <p:spPr bwMode="auto">
          <a:xfrm>
            <a:off x="802158" y="2285911"/>
            <a:ext cx="2183024" cy="181225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45D0CFA-05CF-43E9-ACCF-209F5254DFAB}"/>
              </a:ext>
            </a:extLst>
          </p:cNvPr>
          <p:cNvSpPr txBox="1"/>
          <p:nvPr/>
        </p:nvSpPr>
        <p:spPr>
          <a:xfrm>
            <a:off x="1052141" y="4262215"/>
            <a:ext cx="10361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ДНЗ №4 </a:t>
            </a:r>
          </a:p>
          <a:p>
            <a:r>
              <a:rPr lang="uk-UA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м.Малина</a:t>
            </a:r>
            <a:endParaRPr lang="LID4096" sz="16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EC0D7F-C088-4A1E-A25D-FE45A0E71450}"/>
              </a:ext>
            </a:extLst>
          </p:cNvPr>
          <p:cNvSpPr txBox="1"/>
          <p:nvPr/>
        </p:nvSpPr>
        <p:spPr>
          <a:xfrm>
            <a:off x="6228594" y="5405755"/>
            <a:ext cx="29669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ДНЗ </a:t>
            </a:r>
            <a:r>
              <a:rPr lang="uk-UA" sz="16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«Дзвіночок» </a:t>
            </a:r>
            <a:r>
              <a:rPr lang="uk-UA" sz="16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смт.Гранітне</a:t>
            </a:r>
            <a:endParaRPr lang="LID4096" sz="16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BB57F8B-3FC2-4126-B3EF-1E9F2902F00D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74"/>
          <a:stretch/>
        </p:blipFill>
        <p:spPr bwMode="auto">
          <a:xfrm>
            <a:off x="8002864" y="1840170"/>
            <a:ext cx="2385392" cy="149072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96FAC7A-B22B-4473-91C7-FD53A28BDEB3}"/>
              </a:ext>
            </a:extLst>
          </p:cNvPr>
          <p:cNvSpPr txBox="1"/>
          <p:nvPr/>
        </p:nvSpPr>
        <p:spPr>
          <a:xfrm>
            <a:off x="7743624" y="3382014"/>
            <a:ext cx="29038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ЗДО </a:t>
            </a:r>
            <a:r>
              <a:rPr lang="uk-UA" sz="16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«Лісова казка» </a:t>
            </a:r>
            <a:r>
              <a:rPr lang="uk-UA" sz="16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с.Недашки</a:t>
            </a:r>
            <a:endParaRPr lang="LID4096" sz="16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C922D96-181E-4F75-A70B-260E4502EF9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033" t="28985" r="12871"/>
          <a:stretch/>
        </p:blipFill>
        <p:spPr>
          <a:xfrm>
            <a:off x="6519381" y="3977467"/>
            <a:ext cx="2385391" cy="145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6139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9FA5606A-5D7A-4D34-98B3-57A55D0CA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426" y="300890"/>
            <a:ext cx="4087007" cy="1839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3410BC-2ECB-48CA-B524-2890125D2ED9}"/>
              </a:ext>
            </a:extLst>
          </p:cNvPr>
          <p:cNvSpPr txBox="1"/>
          <p:nvPr/>
        </p:nvSpPr>
        <p:spPr>
          <a:xfrm>
            <a:off x="7726426" y="2112810"/>
            <a:ext cx="45837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Плетіння килимків для захисників (</a:t>
            </a:r>
            <a:r>
              <a:rPr lang="uk-UA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ліцей №2</a:t>
            </a:r>
            <a:r>
              <a:rPr lang="uk-UA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LID4096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На зображенні може бути: 3 людини">
            <a:extLst>
              <a:ext uri="{FF2B5EF4-FFF2-40B4-BE49-F238E27FC236}">
                <a16:creationId xmlns:a16="http://schemas.microsoft.com/office/drawing/2014/main" id="{487E90CA-7D93-43B4-AE0F-DA36AD2A6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1064" y="2796208"/>
            <a:ext cx="2093417" cy="330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5611F24-8CAB-499F-833E-B00CC2B6C229}"/>
              </a:ext>
            </a:extLst>
          </p:cNvPr>
          <p:cNvSpPr txBox="1"/>
          <p:nvPr/>
        </p:nvSpPr>
        <p:spPr>
          <a:xfrm>
            <a:off x="9701064" y="6031743"/>
            <a:ext cx="22536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Благодійний ярмарок </a:t>
            </a:r>
          </a:p>
          <a:p>
            <a:pPr algn="ctr"/>
            <a:r>
              <a:rPr lang="uk-UA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Малинівський</a:t>
            </a:r>
            <a:r>
              <a:rPr lang="uk-UA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ліцей</a:t>
            </a:r>
            <a:r>
              <a:rPr lang="uk-UA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LID4096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4" name="Picture 6" descr="На зображенні може бути: 10 людей, люди грають у волейбол та батут">
            <a:extLst>
              <a:ext uri="{FF2B5EF4-FFF2-40B4-BE49-F238E27FC236}">
                <a16:creationId xmlns:a16="http://schemas.microsoft.com/office/drawing/2014/main" id="{85B48681-036A-4E26-BDC7-29CD7E6172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80"/>
          <a:stretch/>
        </p:blipFill>
        <p:spPr bwMode="auto">
          <a:xfrm>
            <a:off x="378567" y="227863"/>
            <a:ext cx="3069208" cy="178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C80C80-E8EA-4C4F-B988-A4C6B9F15713}"/>
              </a:ext>
            </a:extLst>
          </p:cNvPr>
          <p:cNvSpPr txBox="1"/>
          <p:nvPr/>
        </p:nvSpPr>
        <p:spPr>
          <a:xfrm>
            <a:off x="397519" y="2039487"/>
            <a:ext cx="25410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Плетіння сітки (</a:t>
            </a:r>
            <a:r>
              <a:rPr lang="uk-UA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ліцей №4</a:t>
            </a:r>
            <a:r>
              <a:rPr lang="uk-UA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LID4096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8C8CEFA-C268-4D47-A272-24006F249F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098" b="16909"/>
          <a:stretch/>
        </p:blipFill>
        <p:spPr>
          <a:xfrm>
            <a:off x="6822988" y="2630771"/>
            <a:ext cx="2598460" cy="16651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379D7DC-8F49-4405-A0DB-C1AC6E776452}"/>
              </a:ext>
            </a:extLst>
          </p:cNvPr>
          <p:cNvSpPr txBox="1"/>
          <p:nvPr/>
        </p:nvSpPr>
        <p:spPr>
          <a:xfrm>
            <a:off x="6740405" y="4268813"/>
            <a:ext cx="24014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Благодійна акція</a:t>
            </a:r>
          </a:p>
          <a:p>
            <a:pPr algn="ctr"/>
            <a:r>
              <a:rPr lang="uk-UA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uk-UA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Недашківський</a:t>
            </a:r>
            <a:r>
              <a:rPr lang="uk-UA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ліцей</a:t>
            </a:r>
            <a:r>
              <a:rPr lang="uk-UA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LID4096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F4A72812-B724-4489-8F64-09C56DE3BC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0"/>
          <a:stretch/>
        </p:blipFill>
        <p:spPr bwMode="auto">
          <a:xfrm>
            <a:off x="3711070" y="2688672"/>
            <a:ext cx="2741665" cy="1566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AC2FEAE-203A-4C61-9FAF-9F55AE0BFC4A}"/>
              </a:ext>
            </a:extLst>
          </p:cNvPr>
          <p:cNvSpPr txBox="1"/>
          <p:nvPr/>
        </p:nvSpPr>
        <p:spPr>
          <a:xfrm>
            <a:off x="3865552" y="4244414"/>
            <a:ext cx="2465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Акція «Янголи перемоги»</a:t>
            </a:r>
          </a:p>
          <a:p>
            <a:pPr algn="ctr"/>
            <a:r>
              <a:rPr lang="uk-UA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uk-UA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ліцей №3</a:t>
            </a:r>
            <a:r>
              <a:rPr lang="uk-UA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LID4096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6" descr="На зображенні може бути: 9 людей">
            <a:extLst>
              <a:ext uri="{FF2B5EF4-FFF2-40B4-BE49-F238E27FC236}">
                <a16:creationId xmlns:a16="http://schemas.microsoft.com/office/drawing/2014/main" id="{EA27380C-29A2-4F65-9710-F617604063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7" b="12451"/>
          <a:stretch/>
        </p:blipFill>
        <p:spPr bwMode="auto">
          <a:xfrm>
            <a:off x="397519" y="2730006"/>
            <a:ext cx="2943299" cy="1719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E150B17-FEB8-42F7-AC13-A161421D2271}"/>
              </a:ext>
            </a:extLst>
          </p:cNvPr>
          <p:cNvSpPr txBox="1"/>
          <p:nvPr/>
        </p:nvSpPr>
        <p:spPr>
          <a:xfrm>
            <a:off x="378567" y="4449369"/>
            <a:ext cx="30967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Благодійний ярмарок (</a:t>
            </a:r>
            <a:r>
              <a:rPr lang="uk-UA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ліцей №6</a:t>
            </a:r>
            <a:r>
              <a:rPr lang="uk-UA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LID4096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id="{06956FD2-B721-48B4-B7B9-0C3E989BF8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36" b="9166"/>
          <a:stretch/>
        </p:blipFill>
        <p:spPr bwMode="auto">
          <a:xfrm>
            <a:off x="3944402" y="315885"/>
            <a:ext cx="3260035" cy="171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AA16324-95BA-4BD4-B3D9-759F098393DF}"/>
              </a:ext>
            </a:extLst>
          </p:cNvPr>
          <p:cNvSpPr txBox="1"/>
          <p:nvPr/>
        </p:nvSpPr>
        <p:spPr>
          <a:xfrm>
            <a:off x="4093149" y="1975489"/>
            <a:ext cx="29625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Акція «Миколайчик для воїна» </a:t>
            </a:r>
          </a:p>
          <a:p>
            <a:pPr algn="ctr"/>
            <a:r>
              <a:rPr lang="uk-UA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Гранітненський</a:t>
            </a:r>
            <a:r>
              <a:rPr lang="uk-UA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ліцей</a:t>
            </a:r>
            <a:r>
              <a:rPr lang="uk-UA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LID4096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D96E56D-4BE1-4D4C-AA8E-8D646EC9A7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6" t="24965" r="3666" b="37320"/>
          <a:stretch/>
        </p:blipFill>
        <p:spPr bwMode="auto">
          <a:xfrm>
            <a:off x="598644" y="4962212"/>
            <a:ext cx="4162416" cy="161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333CEB0-1054-46F3-8C69-E0114CD91539}"/>
              </a:ext>
            </a:extLst>
          </p:cNvPr>
          <p:cNvSpPr txBox="1"/>
          <p:nvPr/>
        </p:nvSpPr>
        <p:spPr>
          <a:xfrm>
            <a:off x="1016287" y="6520621"/>
            <a:ext cx="33271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Плетіння сітки (</a:t>
            </a:r>
            <a:r>
              <a:rPr lang="uk-UA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Луківський</a:t>
            </a:r>
            <a:r>
              <a:rPr lang="uk-UA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ліцей</a:t>
            </a:r>
            <a:r>
              <a:rPr lang="uk-UA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LID4096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9AACDFB-FC33-4356-928B-4CA7DB7684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2" t="13992" r="12486" b="10890"/>
          <a:stretch/>
        </p:blipFill>
        <p:spPr bwMode="auto">
          <a:xfrm>
            <a:off x="5574420" y="4938138"/>
            <a:ext cx="2962542" cy="1550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9CF64B8-ED41-447B-941F-9ADFFF3520C7}"/>
              </a:ext>
            </a:extLst>
          </p:cNvPr>
          <p:cNvSpPr txBox="1"/>
          <p:nvPr/>
        </p:nvSpPr>
        <p:spPr>
          <a:xfrm>
            <a:off x="5765229" y="6447241"/>
            <a:ext cx="25140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ЗСУ від  </a:t>
            </a:r>
            <a:r>
              <a:rPr lang="uk-UA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ММЦДЮТ</a:t>
            </a:r>
            <a:endParaRPr lang="LID4096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4876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0361964-62C6-4EEB-936C-FC623304D9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9028"/>
            <a:ext cx="12192000" cy="688954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16042FA-D121-4A5F-A259-879EAE4B161C}"/>
              </a:ext>
            </a:extLst>
          </p:cNvPr>
          <p:cNvSpPr txBox="1"/>
          <p:nvPr/>
        </p:nvSpPr>
        <p:spPr>
          <a:xfrm>
            <a:off x="370715" y="107482"/>
            <a:ext cx="60546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Формування громадянської позиції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B7E8FC4-315A-4504-B433-730EF2BD054D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16"/>
          <a:stretch/>
        </p:blipFill>
        <p:spPr bwMode="auto">
          <a:xfrm>
            <a:off x="508396" y="974159"/>
            <a:ext cx="2167365" cy="194742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04E74D6-096B-467C-AEBD-A2B1895FB501}"/>
              </a:ext>
            </a:extLst>
          </p:cNvPr>
          <p:cNvSpPr txBox="1"/>
          <p:nvPr/>
        </p:nvSpPr>
        <p:spPr>
          <a:xfrm flipH="1">
            <a:off x="370715" y="2916399"/>
            <a:ext cx="2491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Акція «Зігрій солдата»</a:t>
            </a:r>
          </a:p>
          <a:p>
            <a:pPr algn="ctr"/>
            <a:r>
              <a:rPr lang="uk-UA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ДНЗ №4 </a:t>
            </a:r>
            <a:r>
              <a:rPr lang="uk-UA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м.Малина</a:t>
            </a:r>
            <a:r>
              <a:rPr lang="uk-UA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LID4096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1DC8103-A210-4C8B-B22E-BCDA25796C1F}"/>
              </a:ext>
            </a:extLst>
          </p:cNvPr>
          <p:cNvPicPr/>
          <p:nvPr/>
        </p:nvPicPr>
        <p:blipFill rotWithShape="1">
          <a:blip r:embed="rId4"/>
          <a:srcRect t="9671"/>
          <a:stretch/>
        </p:blipFill>
        <p:spPr bwMode="auto">
          <a:xfrm>
            <a:off x="3188935" y="928720"/>
            <a:ext cx="2901950" cy="194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3369F58-6534-4FE3-B177-D7D846EFE01E}"/>
              </a:ext>
            </a:extLst>
          </p:cNvPr>
          <p:cNvSpPr txBox="1"/>
          <p:nvPr/>
        </p:nvSpPr>
        <p:spPr>
          <a:xfrm>
            <a:off x="3283408" y="2921584"/>
            <a:ext cx="28702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Проєкт</a:t>
            </a:r>
            <a:r>
              <a:rPr lang="uk-UA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«</a:t>
            </a:r>
            <a:r>
              <a:rPr lang="uk-UA" sz="1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</a:t>
            </a:r>
            <a:r>
              <a:rPr lang="uk-UA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кожній  ягідці  калини  </a:t>
            </a:r>
          </a:p>
          <a:p>
            <a:pPr algn="ctr"/>
            <a:r>
              <a:rPr lang="uk-UA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б’ється  серденько  дитини!»</a:t>
            </a:r>
          </a:p>
          <a:p>
            <a:pPr algn="ctr"/>
            <a:r>
              <a:rPr lang="uk-UA" sz="1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(ДНЗ №7 </a:t>
            </a:r>
            <a:r>
              <a:rPr lang="uk-UA" sz="1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м.Малина</a:t>
            </a:r>
            <a:r>
              <a:rPr lang="uk-UA" sz="1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  <a:endParaRPr lang="LID4096" sz="1400" b="1" dirty="0">
              <a:solidFill>
                <a:srgbClr val="002060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CDDCAD6-54FE-4069-A3CF-6820914FCD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3" t="16234" r="8653"/>
          <a:stretch/>
        </p:blipFill>
        <p:spPr bwMode="auto">
          <a:xfrm>
            <a:off x="9291285" y="759471"/>
            <a:ext cx="2491409" cy="196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018B46-FC2E-44A2-B2C3-3B0A9D69FAA5}"/>
              </a:ext>
            </a:extLst>
          </p:cNvPr>
          <p:cNvSpPr txBox="1"/>
          <p:nvPr/>
        </p:nvSpPr>
        <p:spPr>
          <a:xfrm>
            <a:off x="9704777" y="2765078"/>
            <a:ext cx="188628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родини</a:t>
            </a:r>
          </a:p>
          <a:p>
            <a:pPr algn="ctr"/>
            <a:r>
              <a:rPr lang="uk-UA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Малинівський</a:t>
            </a:r>
            <a:r>
              <a:rPr lang="uk-UA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ЗДО </a:t>
            </a:r>
          </a:p>
          <a:p>
            <a:pPr algn="ctr"/>
            <a:r>
              <a:rPr lang="uk-UA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«Джерельце»)</a:t>
            </a:r>
            <a:endParaRPr lang="LID4096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9DF58EA-4897-4A8B-8775-FA54E845CFD9}"/>
              </a:ext>
            </a:extLst>
          </p:cNvPr>
          <p:cNvPicPr/>
          <p:nvPr/>
        </p:nvPicPr>
        <p:blipFill rotWithShape="1">
          <a:blip r:embed="rId6"/>
          <a:srcRect l="14591" t="31642" r="13736" b="15978"/>
          <a:stretch/>
        </p:blipFill>
        <p:spPr bwMode="auto">
          <a:xfrm>
            <a:off x="322472" y="3975121"/>
            <a:ext cx="2990571" cy="19346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912742-FBF3-4856-B1DD-99925D210E14}"/>
              </a:ext>
            </a:extLst>
          </p:cNvPr>
          <p:cNvSpPr txBox="1"/>
          <p:nvPr/>
        </p:nvSpPr>
        <p:spPr>
          <a:xfrm>
            <a:off x="618711" y="5949563"/>
            <a:ext cx="23980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Благодійний концерт</a:t>
            </a:r>
          </a:p>
          <a:p>
            <a:pPr algn="ctr"/>
            <a:r>
              <a:rPr lang="uk-UA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(ЗДО «Берізка» </a:t>
            </a:r>
            <a:r>
              <a:rPr lang="uk-UA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с.Слобідка</a:t>
            </a:r>
            <a:r>
              <a:rPr lang="uk-UA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LID4096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9EB185D-6BFF-471D-817F-B7287179118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855" t="18524" r="11594" b="10532"/>
          <a:stretch/>
        </p:blipFill>
        <p:spPr>
          <a:xfrm>
            <a:off x="4482658" y="3975122"/>
            <a:ext cx="2856145" cy="193468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C122AA9-18A5-4F16-B45C-8C203B05AEC2}"/>
              </a:ext>
            </a:extLst>
          </p:cNvPr>
          <p:cNvSpPr txBox="1"/>
          <p:nvPr/>
        </p:nvSpPr>
        <p:spPr>
          <a:xfrm>
            <a:off x="4510795" y="5949562"/>
            <a:ext cx="27998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вишиванки</a:t>
            </a:r>
          </a:p>
          <a:p>
            <a:pPr algn="ctr"/>
            <a:r>
              <a:rPr lang="uk-UA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(ДНЗ </a:t>
            </a:r>
            <a:r>
              <a:rPr lang="uk-UA" sz="1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«Дзвіночок» </a:t>
            </a:r>
            <a:r>
              <a:rPr lang="uk-UA" sz="1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смт.Гранітне</a:t>
            </a:r>
            <a:r>
              <a:rPr lang="uk-UA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LID4096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2F675D8-696F-47D5-8D8D-5E26208C6AE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2824" r="68396" b="8814"/>
          <a:stretch/>
        </p:blipFill>
        <p:spPr>
          <a:xfrm>
            <a:off x="6870593" y="505559"/>
            <a:ext cx="1975420" cy="239787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6CE6CE4-E79C-4CBD-9214-9B4283FB50C3}"/>
              </a:ext>
            </a:extLst>
          </p:cNvPr>
          <p:cNvSpPr txBox="1"/>
          <p:nvPr/>
        </p:nvSpPr>
        <p:spPr>
          <a:xfrm>
            <a:off x="6558071" y="2943189"/>
            <a:ext cx="28173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Проєкт</a:t>
            </a:r>
            <a:r>
              <a:rPr lang="uk-UA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«Ми відбудуємо Укр</a:t>
            </a:r>
            <a:r>
              <a:rPr lang="uk-UA" sz="1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аїну</a:t>
            </a:r>
            <a:r>
              <a:rPr lang="uk-UA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!»</a:t>
            </a:r>
          </a:p>
          <a:p>
            <a:pPr algn="ctr"/>
            <a:r>
              <a:rPr lang="uk-UA" sz="1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(ДНЗ №8 </a:t>
            </a:r>
            <a:r>
              <a:rPr lang="uk-UA" sz="1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м.Малина</a:t>
            </a:r>
            <a:r>
              <a:rPr lang="uk-UA" sz="1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  <a:endParaRPr lang="LID4096" sz="1400" b="1" dirty="0">
              <a:solidFill>
                <a:srgbClr val="002060"/>
              </a:solidFill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4F3143D-7E5F-415B-8128-8D7BF1EB8AE2}"/>
              </a:ext>
            </a:extLst>
          </p:cNvPr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" t="4407" r="15340" b="23430"/>
          <a:stretch/>
        </p:blipFill>
        <p:spPr bwMode="auto">
          <a:xfrm>
            <a:off x="8492590" y="3975121"/>
            <a:ext cx="3196902" cy="19346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FDC07D-68B7-491B-9418-CB6A40900CBE}"/>
              </a:ext>
            </a:extLst>
          </p:cNvPr>
          <p:cNvSpPr txBox="1"/>
          <p:nvPr/>
        </p:nvSpPr>
        <p:spPr>
          <a:xfrm>
            <a:off x="9028057" y="5909807"/>
            <a:ext cx="21259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Проєкт</a:t>
            </a:r>
            <a:r>
              <a:rPr lang="uk-UA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«Нас єднає мова»</a:t>
            </a:r>
          </a:p>
          <a:p>
            <a:pPr algn="ctr"/>
            <a:r>
              <a:rPr lang="uk-UA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(ДНЗ №9 </a:t>
            </a:r>
            <a:r>
              <a:rPr lang="uk-UA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м.Малина</a:t>
            </a:r>
            <a:r>
              <a:rPr lang="uk-UA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LID4096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6946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6A553C3-EC8E-4CDB-B515-25A5316EFC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99" y="0"/>
            <a:ext cx="12226551" cy="68774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78BF37-B82F-4578-88B9-A34F45C7F074}"/>
              </a:ext>
            </a:extLst>
          </p:cNvPr>
          <p:cNvSpPr txBox="1"/>
          <p:nvPr/>
        </p:nvSpPr>
        <p:spPr>
          <a:xfrm>
            <a:off x="1654417" y="291231"/>
            <a:ext cx="47620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Літні табори відпочинку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6982FB2-C6CC-4F08-B5A7-52F1725617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242" r="8406" b="35652"/>
          <a:stretch/>
        </p:blipFill>
        <p:spPr>
          <a:xfrm>
            <a:off x="3616863" y="4078329"/>
            <a:ext cx="3962091" cy="17553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83358A-8CA8-4370-B39D-CE9AA5D49663}"/>
              </a:ext>
            </a:extLst>
          </p:cNvPr>
          <p:cNvSpPr txBox="1"/>
          <p:nvPr/>
        </p:nvSpPr>
        <p:spPr>
          <a:xfrm>
            <a:off x="3552382" y="5842618"/>
            <a:ext cx="388155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Слобідська гімназія</a:t>
            </a:r>
            <a:endParaRPr lang="LID4096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DD16A9A-ECD2-4AD7-95E7-7EAA8887DA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" r="5790" b="6239"/>
          <a:stretch/>
        </p:blipFill>
        <p:spPr bwMode="auto">
          <a:xfrm>
            <a:off x="3646514" y="1208978"/>
            <a:ext cx="3809052" cy="1971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773CA3E-16F1-4AEF-9E11-A331B5EEC88B}"/>
              </a:ext>
            </a:extLst>
          </p:cNvPr>
          <p:cNvSpPr txBox="1"/>
          <p:nvPr/>
        </p:nvSpPr>
        <p:spPr>
          <a:xfrm>
            <a:off x="3935852" y="3172011"/>
            <a:ext cx="32383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Малинський ліцей №3</a:t>
            </a:r>
            <a:endParaRPr lang="LID4096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FF0846B-311E-47BF-8D83-28148B298A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54" b="17151"/>
          <a:stretch/>
        </p:blipFill>
        <p:spPr>
          <a:xfrm>
            <a:off x="356951" y="1172860"/>
            <a:ext cx="2126446" cy="22755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97529D5-FFA3-4785-AA1F-733F51F31D0C}"/>
              </a:ext>
            </a:extLst>
          </p:cNvPr>
          <p:cNvSpPr txBox="1"/>
          <p:nvPr/>
        </p:nvSpPr>
        <p:spPr>
          <a:xfrm>
            <a:off x="26398" y="3429611"/>
            <a:ext cx="294993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Малинський ліцей №5</a:t>
            </a:r>
            <a:endParaRPr lang="LID4096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2A05C42-085F-405F-8287-D6B1262ECE9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" b="21159"/>
          <a:stretch/>
        </p:blipFill>
        <p:spPr>
          <a:xfrm>
            <a:off x="8204634" y="1208978"/>
            <a:ext cx="3246449" cy="197105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FC65259-2656-4940-A5E7-CB672F79807D}"/>
              </a:ext>
            </a:extLst>
          </p:cNvPr>
          <p:cNvSpPr txBox="1"/>
          <p:nvPr/>
        </p:nvSpPr>
        <p:spPr>
          <a:xfrm>
            <a:off x="8492628" y="3172011"/>
            <a:ext cx="294993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Малинський ліцей №6</a:t>
            </a:r>
            <a:endParaRPr lang="LID4096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90213AB-F700-40EC-852A-D210277E773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33" y="4301701"/>
            <a:ext cx="2314719" cy="173603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D18E6FE-1B0C-4148-A7F8-13AD62EEDCB2}"/>
              </a:ext>
            </a:extLst>
          </p:cNvPr>
          <p:cNvSpPr txBox="1"/>
          <p:nvPr/>
        </p:nvSpPr>
        <p:spPr>
          <a:xfrm>
            <a:off x="-412293" y="6011895"/>
            <a:ext cx="388155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Федорівська</a:t>
            </a:r>
            <a:r>
              <a:rPr lang="uk-UA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початкова школа</a:t>
            </a:r>
            <a:endParaRPr lang="LID4096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07F3134-DB9A-4899-AE1D-77A5046711C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8" t="15613" r="3478" b="17629"/>
          <a:stretch/>
        </p:blipFill>
        <p:spPr>
          <a:xfrm>
            <a:off x="8330250" y="4078329"/>
            <a:ext cx="3274692" cy="197105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9FEACE5-A929-4551-9E16-976DAC5A1AD6}"/>
              </a:ext>
            </a:extLst>
          </p:cNvPr>
          <p:cNvSpPr txBox="1"/>
          <p:nvPr/>
        </p:nvSpPr>
        <p:spPr>
          <a:xfrm>
            <a:off x="8026816" y="6049386"/>
            <a:ext cx="388155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Ворсівська</a:t>
            </a:r>
            <a:r>
              <a:rPr lang="uk-UA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початкова школа</a:t>
            </a:r>
            <a:endParaRPr lang="LID4096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5390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6A553C3-EC8E-4CDB-B515-25A5316EFC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8850"/>
            <a:ext cx="12192000" cy="699684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78BF37-B82F-4578-88B9-A34F45C7F074}"/>
              </a:ext>
            </a:extLst>
          </p:cNvPr>
          <p:cNvSpPr txBox="1"/>
          <p:nvPr/>
        </p:nvSpPr>
        <p:spPr>
          <a:xfrm>
            <a:off x="6096000" y="293995"/>
            <a:ext cx="47620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Літні табори відпочинку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83358A-8CA8-4370-B39D-CE9AA5D49663}"/>
              </a:ext>
            </a:extLst>
          </p:cNvPr>
          <p:cNvSpPr txBox="1"/>
          <p:nvPr/>
        </p:nvSpPr>
        <p:spPr>
          <a:xfrm>
            <a:off x="507349" y="3040585"/>
            <a:ext cx="388155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Малинський ліцей №2</a:t>
            </a:r>
            <a:endParaRPr lang="LID4096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73CA3E-16F1-4AEF-9E11-A331B5EEC88B}"/>
              </a:ext>
            </a:extLst>
          </p:cNvPr>
          <p:cNvSpPr txBox="1"/>
          <p:nvPr/>
        </p:nvSpPr>
        <p:spPr>
          <a:xfrm>
            <a:off x="8966695" y="5002700"/>
            <a:ext cx="285706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Недашківський</a:t>
            </a:r>
            <a:r>
              <a:rPr lang="uk-UA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ліцей</a:t>
            </a:r>
            <a:endParaRPr lang="LID4096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18E6FE-1B0C-4148-A7F8-13AD62EEDCB2}"/>
              </a:ext>
            </a:extLst>
          </p:cNvPr>
          <p:cNvSpPr txBox="1"/>
          <p:nvPr/>
        </p:nvSpPr>
        <p:spPr>
          <a:xfrm>
            <a:off x="4737458" y="3377370"/>
            <a:ext cx="388155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Малинський ліцей №4</a:t>
            </a:r>
            <a:endParaRPr lang="LID4096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5B5443D-93FE-496F-8BF3-D7FEF3FABDC7}"/>
              </a:ext>
            </a:extLst>
          </p:cNvPr>
          <p:cNvSpPr txBox="1"/>
          <p:nvPr/>
        </p:nvSpPr>
        <p:spPr>
          <a:xfrm>
            <a:off x="4749770" y="5814282"/>
            <a:ext cx="388155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Горинська</a:t>
            </a:r>
            <a:r>
              <a:rPr lang="uk-UA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гімназія</a:t>
            </a:r>
            <a:endParaRPr lang="LID4096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EECC2C6-0E1E-4919-8B2D-B1F9FE4EA2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683" y="2009248"/>
            <a:ext cx="2245089" cy="299345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61E10CF-FED6-4E12-B63A-D05EEB9009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5" t="14317" r="4637" b="7842"/>
          <a:stretch/>
        </p:blipFill>
        <p:spPr>
          <a:xfrm>
            <a:off x="5412615" y="3968459"/>
            <a:ext cx="2684533" cy="186445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2E2734A-21D6-4F96-98BD-44756DF0D2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779" y="1311614"/>
            <a:ext cx="2684534" cy="201004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65D9CE94-4A35-4243-B7F3-55D14B388AE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17"/>
          <a:stretch/>
        </p:blipFill>
        <p:spPr>
          <a:xfrm>
            <a:off x="662159" y="726351"/>
            <a:ext cx="3726749" cy="229707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90D8FA4-8C39-4C7B-A4CB-50002EE60AA9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38" b="7515"/>
          <a:stretch/>
        </p:blipFill>
        <p:spPr bwMode="auto">
          <a:xfrm>
            <a:off x="820716" y="3845007"/>
            <a:ext cx="3254826" cy="2010045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204612F-C983-408C-AD94-C489D1A99901}"/>
              </a:ext>
            </a:extLst>
          </p:cNvPr>
          <p:cNvSpPr txBox="1"/>
          <p:nvPr/>
        </p:nvSpPr>
        <p:spPr>
          <a:xfrm>
            <a:off x="1391163" y="5832911"/>
            <a:ext cx="21565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Українківський</a:t>
            </a:r>
            <a:r>
              <a:rPr lang="uk-UA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ліцей</a:t>
            </a:r>
            <a:endParaRPr lang="LID4096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1280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6A553C3-EC8E-4CDB-B515-25A5316EFC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4"/>
            <a:ext cx="12192000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78BF37-B82F-4578-88B9-A34F45C7F074}"/>
              </a:ext>
            </a:extLst>
          </p:cNvPr>
          <p:cNvSpPr txBox="1"/>
          <p:nvPr/>
        </p:nvSpPr>
        <p:spPr>
          <a:xfrm>
            <a:off x="353502" y="329957"/>
            <a:ext cx="84760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Літній відпочинок у дошкільних закладах громади</a:t>
            </a:r>
          </a:p>
        </p:txBody>
      </p:sp>
      <p:pic>
        <p:nvPicPr>
          <p:cNvPr id="3074" name="Picture 2" descr="6 लोग की फ़ोटो हो सकती है">
            <a:extLst>
              <a:ext uri="{FF2B5EF4-FFF2-40B4-BE49-F238E27FC236}">
                <a16:creationId xmlns:a16="http://schemas.microsoft.com/office/drawing/2014/main" id="{F8A56252-9CBA-4F84-A3C1-9275539D99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2" b="6408"/>
          <a:stretch/>
        </p:blipFill>
        <p:spPr bwMode="auto">
          <a:xfrm>
            <a:off x="528331" y="1297437"/>
            <a:ext cx="3196324" cy="2089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9165E2-D1E8-43FA-9BD4-29FE56D44D16}"/>
              </a:ext>
            </a:extLst>
          </p:cNvPr>
          <p:cNvSpPr txBox="1"/>
          <p:nvPr/>
        </p:nvSpPr>
        <p:spPr>
          <a:xfrm>
            <a:off x="1187068" y="3428536"/>
            <a:ext cx="17490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захисту дітей </a:t>
            </a:r>
          </a:p>
          <a:p>
            <a:pPr algn="ctr"/>
            <a:r>
              <a:rPr lang="uk-UA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ЦРД «Сонечко»</a:t>
            </a:r>
            <a:endParaRPr lang="LID4096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F619A2D-7F86-45C0-9E35-D3388CB578AE}"/>
              </a:ext>
            </a:extLst>
          </p:cNvPr>
          <p:cNvPicPr/>
          <p:nvPr/>
        </p:nvPicPr>
        <p:blipFill rotWithShape="1">
          <a:blip r:embed="rId4"/>
          <a:srcRect t="25761" r="14442" b="9256"/>
          <a:stretch/>
        </p:blipFill>
        <p:spPr bwMode="auto">
          <a:xfrm>
            <a:off x="8200807" y="1130579"/>
            <a:ext cx="3097614" cy="2089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8630C5-1A95-4A1C-B813-ACCBA9B9215D}"/>
              </a:ext>
            </a:extLst>
          </p:cNvPr>
          <p:cNvSpPr txBox="1"/>
          <p:nvPr/>
        </p:nvSpPr>
        <p:spPr>
          <a:xfrm>
            <a:off x="8221457" y="3228108"/>
            <a:ext cx="28170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Проєкт</a:t>
            </a:r>
            <a:r>
              <a:rPr lang="uk-UA" sz="1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«Кольоровий  тиждень» </a:t>
            </a:r>
          </a:p>
          <a:p>
            <a:pPr algn="ctr"/>
            <a:r>
              <a:rPr lang="uk-UA" sz="1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 ДНЗ №7 </a:t>
            </a:r>
            <a:endParaRPr lang="LID4096" sz="1400" b="1" dirty="0">
              <a:solidFill>
                <a:srgbClr val="00206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6672CC-EBA9-4329-9DF0-CC443EEB98D7}"/>
              </a:ext>
            </a:extLst>
          </p:cNvPr>
          <p:cNvSpPr txBox="1"/>
          <p:nvPr/>
        </p:nvSpPr>
        <p:spPr>
          <a:xfrm>
            <a:off x="516586" y="6187814"/>
            <a:ext cx="29547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Розвага «Чарівна квітка дружби» </a:t>
            </a:r>
          </a:p>
          <a:p>
            <a:pPr algn="ctr"/>
            <a:r>
              <a:rPr lang="uk-UA" sz="14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 ДНЗ №6</a:t>
            </a:r>
            <a:endParaRPr lang="LID4096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BCD84F8-2CD3-4FAF-A2E1-F0F113A784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8" b="14091"/>
          <a:stretch/>
        </p:blipFill>
        <p:spPr>
          <a:xfrm>
            <a:off x="492074" y="4417806"/>
            <a:ext cx="3268838" cy="172277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0636412-899E-4958-A0A7-5C74CC88CCEB}"/>
              </a:ext>
            </a:extLst>
          </p:cNvPr>
          <p:cNvSpPr txBox="1"/>
          <p:nvPr/>
        </p:nvSpPr>
        <p:spPr>
          <a:xfrm>
            <a:off x="4884771" y="4940638"/>
            <a:ext cx="21403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Літні р</a:t>
            </a:r>
            <a:r>
              <a:rPr lang="uk-UA" sz="14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озваги</a:t>
            </a:r>
            <a:r>
              <a:rPr lang="uk-UA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4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 ДНЗ №8</a:t>
            </a:r>
            <a:endParaRPr lang="LID4096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F490B56-7678-4CBD-8566-0E5B16C94B41}"/>
              </a:ext>
            </a:extLst>
          </p:cNvPr>
          <p:cNvPicPr/>
          <p:nvPr/>
        </p:nvPicPr>
        <p:blipFill rotWithShape="1">
          <a:blip r:embed="rId6"/>
          <a:srcRect l="3799" t="42362" r="50503" b="7978"/>
          <a:stretch/>
        </p:blipFill>
        <p:spPr bwMode="auto">
          <a:xfrm>
            <a:off x="4744762" y="2010289"/>
            <a:ext cx="2702476" cy="28364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15250DA-22C7-4496-B3B4-73D27CC96C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1869" y="4013311"/>
            <a:ext cx="2702476" cy="188328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0A9FFC3-88ED-4E00-AD5F-61D205E531E0}"/>
              </a:ext>
            </a:extLst>
          </p:cNvPr>
          <p:cNvSpPr txBox="1"/>
          <p:nvPr/>
        </p:nvSpPr>
        <p:spPr>
          <a:xfrm>
            <a:off x="8072841" y="5896599"/>
            <a:ext cx="3353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Майстер-клас із надання </a:t>
            </a:r>
            <a:r>
              <a:rPr lang="uk-UA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домедичної</a:t>
            </a:r>
            <a:r>
              <a:rPr lang="uk-UA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допомоги </a:t>
            </a:r>
            <a:r>
              <a:rPr lang="uk-UA" sz="14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 ДНЗ №9</a:t>
            </a:r>
            <a:endParaRPr lang="LID4096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4280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04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1C0CB6-19C2-4AC3-9C20-617AF105816F}"/>
              </a:ext>
            </a:extLst>
          </p:cNvPr>
          <p:cNvSpPr txBox="1"/>
          <p:nvPr/>
        </p:nvSpPr>
        <p:spPr>
          <a:xfrm>
            <a:off x="400492" y="450536"/>
            <a:ext cx="65321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Учасники освітнього процесу</a:t>
            </a:r>
            <a:r>
              <a:rPr lang="uk-UA" sz="3600" b="1" dirty="0">
                <a:solidFill>
                  <a:srgbClr val="CC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LID4096" sz="3600" b="1" dirty="0">
              <a:solidFill>
                <a:srgbClr val="CC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E77F80-A89E-4472-A92A-EC666ADA54D0}"/>
              </a:ext>
            </a:extLst>
          </p:cNvPr>
          <p:cNvSpPr txBox="1"/>
          <p:nvPr/>
        </p:nvSpPr>
        <p:spPr>
          <a:xfrm>
            <a:off x="237543" y="1348394"/>
            <a:ext cx="7448718" cy="2160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180340" algn="l"/>
              </a:tabLst>
            </a:pPr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заклади дошкільної освіти</a:t>
            </a:r>
            <a:r>
              <a:rPr lang="uk-UA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uk-UA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925</a:t>
            </a:r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вихованців</a:t>
            </a:r>
            <a:r>
              <a:rPr lang="uk-UA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180340" algn="l"/>
              </a:tabLst>
            </a:pPr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</a:t>
            </a:r>
            <a:r>
              <a:rPr lang="uk-UA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аклади загальної середньої освіти – </a:t>
            </a:r>
            <a:r>
              <a:rPr lang="uk-UA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4340</a:t>
            </a:r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учнів;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  <a:tabLst>
                <a:tab pos="180340" algn="l"/>
              </a:tabLst>
            </a:pPr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</a:t>
            </a:r>
            <a:r>
              <a:rPr lang="uk-UA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аклади позашкільної освіти – </a:t>
            </a:r>
            <a:r>
              <a:rPr lang="uk-UA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1753</a:t>
            </a:r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вихованці.</a:t>
            </a:r>
            <a:endParaRPr lang="uk-UA" sz="2400" b="1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uk-UA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</a:t>
            </a:r>
            <a:r>
              <a:rPr lang="uk-UA" sz="20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endParaRPr lang="uk-UA" sz="20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2921D7-B0C8-4184-B151-9DF10D50A7D6}"/>
              </a:ext>
            </a:extLst>
          </p:cNvPr>
          <p:cNvSpPr txBox="1"/>
          <p:nvPr/>
        </p:nvSpPr>
        <p:spPr>
          <a:xfrm>
            <a:off x="9091341" y="2878374"/>
            <a:ext cx="16087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ДНЗ №6 </a:t>
            </a:r>
            <a:r>
              <a:rPr lang="uk-UA" sz="1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м.Малина</a:t>
            </a:r>
            <a:endParaRPr lang="LID4096" sz="14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234EB6-3859-4A56-8348-01A9DBDEB996}"/>
              </a:ext>
            </a:extLst>
          </p:cNvPr>
          <p:cNvSpPr txBox="1"/>
          <p:nvPr/>
        </p:nvSpPr>
        <p:spPr>
          <a:xfrm>
            <a:off x="2648660" y="5978113"/>
            <a:ext cx="1844126" cy="376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uk-UA" sz="1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Малинський ЦДЮТ </a:t>
            </a:r>
            <a:endParaRPr lang="LID4096" sz="14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На зображенні може бути: 6 людей та люди навчаються">
            <a:extLst>
              <a:ext uri="{FF2B5EF4-FFF2-40B4-BE49-F238E27FC236}">
                <a16:creationId xmlns:a16="http://schemas.microsoft.com/office/drawing/2014/main" id="{7FB66D1D-E52B-4839-84B7-96CAEF7D59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/>
          <a:stretch/>
        </p:blipFill>
        <p:spPr bwMode="auto">
          <a:xfrm>
            <a:off x="430970" y="3987578"/>
            <a:ext cx="2027035" cy="2316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На зображенні може бути: 2 людини">
            <a:extLst>
              <a:ext uri="{FF2B5EF4-FFF2-40B4-BE49-F238E27FC236}">
                <a16:creationId xmlns:a16="http://schemas.microsoft.com/office/drawing/2014/main" id="{60EFE4A5-0149-4A6A-912C-A0F3EFF71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540" y="4012103"/>
            <a:ext cx="3880741" cy="196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Немає опису світлини.">
            <a:extLst>
              <a:ext uri="{FF2B5EF4-FFF2-40B4-BE49-F238E27FC236}">
                <a16:creationId xmlns:a16="http://schemas.microsoft.com/office/drawing/2014/main" id="{5042126D-9504-4794-AA81-D6A0A72C06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49" b="8490"/>
          <a:stretch/>
        </p:blipFill>
        <p:spPr bwMode="auto">
          <a:xfrm>
            <a:off x="8086753" y="3987578"/>
            <a:ext cx="3361895" cy="199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1FE4EA5-3609-45E2-AF01-D31F268CFC16}"/>
              </a:ext>
            </a:extLst>
          </p:cNvPr>
          <p:cNvSpPr txBox="1"/>
          <p:nvPr/>
        </p:nvSpPr>
        <p:spPr>
          <a:xfrm>
            <a:off x="8972879" y="6012641"/>
            <a:ext cx="18456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Малинський ліцей №4</a:t>
            </a:r>
            <a:endParaRPr lang="LID4096" sz="14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4" name="Picture 8">
            <a:extLst>
              <a:ext uri="{FF2B5EF4-FFF2-40B4-BE49-F238E27FC236}">
                <a16:creationId xmlns:a16="http://schemas.microsoft.com/office/drawing/2014/main" id="{00E14408-8AA2-42CA-A5DB-E0ACF61FF9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88" b="8133"/>
          <a:stretch/>
        </p:blipFill>
        <p:spPr bwMode="auto">
          <a:xfrm>
            <a:off x="8086753" y="904442"/>
            <a:ext cx="3361895" cy="194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06657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6A553C3-EC8E-4CDB-B515-25A5316EFC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4"/>
            <a:ext cx="12192000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7068B5B-23A1-4473-A813-4904C3CB4048}"/>
              </a:ext>
            </a:extLst>
          </p:cNvPr>
          <p:cNvSpPr txBox="1"/>
          <p:nvPr/>
        </p:nvSpPr>
        <p:spPr>
          <a:xfrm>
            <a:off x="825627" y="679945"/>
            <a:ext cx="7394713" cy="3061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новому 2023/2024 навчальному році </a:t>
            </a:r>
            <a:r>
              <a:rPr lang="uk-UA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пріоритетними залишаються </a:t>
            </a:r>
            <a:r>
              <a:rPr lang="uk-UA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завд</a:t>
            </a:r>
            <a:r>
              <a:rPr lang="uk-UA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ання</a:t>
            </a:r>
            <a:r>
              <a:rPr lang="uk-UA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i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uk-UA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створення безпечного освітнього середовища у закладі</a:t>
            </a:r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uk-UA" sz="24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uk-UA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1CDAEC-4C3D-4F52-B673-2E801E49FF26}"/>
              </a:ext>
            </a:extLst>
          </p:cNvPr>
          <p:cNvSpPr txBox="1"/>
          <p:nvPr/>
        </p:nvSpPr>
        <p:spPr>
          <a:xfrm>
            <a:off x="765992" y="3274148"/>
            <a:ext cx="1066001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uk-UA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забезпечення комфортних умов для учасників освітнього процесу;</a:t>
            </a:r>
          </a:p>
          <a:p>
            <a:pPr algn="just">
              <a:lnSpc>
                <a:spcPct val="150000"/>
              </a:lnSpc>
            </a:pPr>
            <a:endParaRPr lang="uk-UA" sz="12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uk-UA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поліпшення якості освітньої діяльності закладів освіти</a:t>
            </a:r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lnSpc>
                <a:spcPct val="150000"/>
              </a:lnSpc>
            </a:pPr>
            <a:endParaRPr lang="uk-UA" sz="12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психологічні аспекти організації освітнього процесу в умовах воєнного/післявоєнного стану.</a:t>
            </a:r>
            <a:r>
              <a:rPr lang="uk-UA" sz="1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uk-UA" sz="18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LID4096" dirty="0"/>
          </a:p>
        </p:txBody>
      </p:sp>
      <p:pic>
        <p:nvPicPr>
          <p:cNvPr id="1026" name="Picture 2" descr="Навчальний рік 2022-2023 зазнає кардинальних змін: заява МОН — Радіо ТРЕК">
            <a:extLst>
              <a:ext uri="{FF2B5EF4-FFF2-40B4-BE49-F238E27FC236}">
                <a16:creationId xmlns:a16="http://schemas.microsoft.com/office/drawing/2014/main" id="{847C2C93-63DC-47D1-A937-BCB4DBACA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0257" y="1510748"/>
            <a:ext cx="1982604" cy="1319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04743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E03087-33BB-49F5-A9E2-B3D308CFFF81}"/>
              </a:ext>
            </a:extLst>
          </p:cNvPr>
          <p:cNvSpPr txBox="1"/>
          <p:nvPr/>
        </p:nvSpPr>
        <p:spPr>
          <a:xfrm>
            <a:off x="1683026" y="2293253"/>
            <a:ext cx="906448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</a:t>
            </a:r>
            <a:r>
              <a:rPr lang="uk-UA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початком навчального року! </a:t>
            </a:r>
          </a:p>
          <a:p>
            <a:pPr algn="ctr">
              <a:lnSpc>
                <a:spcPct val="150000"/>
              </a:lnSpc>
            </a:pPr>
            <a:r>
              <a:rPr lang="uk-UA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</a:t>
            </a:r>
            <a:r>
              <a:rPr lang="uk-UA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ирного сьогодення, міцного </a:t>
            </a:r>
            <a:r>
              <a:rPr lang="uk-UA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здоровʼя</a:t>
            </a:r>
            <a:r>
              <a:rPr lang="uk-UA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і творчих успіхів на освітянській ниві!</a:t>
            </a:r>
          </a:p>
          <a:p>
            <a:endParaRPr lang="LID4096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5BF7D8-A005-424F-B559-C0B441D2B6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487" y="1775792"/>
            <a:ext cx="1793707" cy="12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98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1C0CB6-19C2-4AC3-9C20-617AF105816F}"/>
              </a:ext>
            </a:extLst>
          </p:cNvPr>
          <p:cNvSpPr txBox="1"/>
          <p:nvPr/>
        </p:nvSpPr>
        <p:spPr>
          <a:xfrm>
            <a:off x="294475" y="398439"/>
            <a:ext cx="70611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Організація освітнього процесу</a:t>
            </a:r>
            <a:endParaRPr lang="LID4096" sz="3600" b="1" dirty="0">
              <a:solidFill>
                <a:srgbClr val="CC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3366D1-D771-442D-BB8F-23426A767246}"/>
              </a:ext>
            </a:extLst>
          </p:cNvPr>
          <p:cNvSpPr txBox="1"/>
          <p:nvPr/>
        </p:nvSpPr>
        <p:spPr>
          <a:xfrm>
            <a:off x="294475" y="1407448"/>
            <a:ext cx="6188764" cy="5201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Очна форма навчання – у  14 ЗЗСО та</a:t>
            </a:r>
          </a:p>
          <a:p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   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13 ЗДО.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Змішана форма навчання  – у 5 ЗЗСО.</a:t>
            </a:r>
          </a:p>
          <a:p>
            <a:endParaRPr lang="uk-UA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uk-UA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uk-UA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Екстернатна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форма   навчання  –  для </a:t>
            </a:r>
          </a:p>
          <a:p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54 здобувачів освіти.</a:t>
            </a:r>
          </a:p>
          <a:p>
            <a:endParaRPr lang="uk-UA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Сімейна форма навчання, педагогічний патронаж –  для 36 дітей.</a:t>
            </a:r>
          </a:p>
          <a:p>
            <a:endParaRPr lang="uk-UA" sz="1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Навчається внутрішньо переміщених осіб – 50 дітей у ЗЗСО і 19 - у ЗДО.</a:t>
            </a:r>
            <a:endParaRPr lang="uk-UA" sz="24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uk-UA" sz="2400" dirty="0"/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6126DF99-75A9-4665-AFE9-76BC54633C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55"/>
          <a:stretch/>
        </p:blipFill>
        <p:spPr bwMode="auto">
          <a:xfrm>
            <a:off x="7236369" y="1964040"/>
            <a:ext cx="4466025" cy="242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C86D2A0-1EDC-4B3C-920F-163E2B53B6CA}"/>
              </a:ext>
            </a:extLst>
          </p:cNvPr>
          <p:cNvSpPr txBox="1"/>
          <p:nvPr/>
        </p:nvSpPr>
        <p:spPr>
          <a:xfrm>
            <a:off x="7236369" y="4498031"/>
            <a:ext cx="44660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1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приміщенні ДНЗ №5 </a:t>
            </a:r>
            <a:r>
              <a:rPr lang="uk-UA" sz="1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м.Малина</a:t>
            </a:r>
            <a:r>
              <a:rPr lang="uk-UA" sz="1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освітній процес організовано для дошкільнят цього закладу та  учнів Малинського ліцею №6</a:t>
            </a:r>
            <a:endParaRPr lang="LID4096" sz="14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278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  <a:alpha val="9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EF25FB2-42B7-449B-9F7F-738AEE235F88}"/>
              </a:ext>
            </a:extLst>
          </p:cNvPr>
          <p:cNvSpPr txBox="1"/>
          <p:nvPr/>
        </p:nvSpPr>
        <p:spPr>
          <a:xfrm>
            <a:off x="1854317" y="306681"/>
            <a:ext cx="80572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Рівний доступ до освіти - усім</a:t>
            </a:r>
            <a:r>
              <a:rPr lang="uk-UA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громадянам</a:t>
            </a:r>
            <a:endParaRPr lang="LID4096" sz="3200" b="1" dirty="0">
              <a:solidFill>
                <a:srgbClr val="C00000"/>
              </a:solidFill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D5D91B3A-5231-4595-8C8B-10CD3A637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820" y="3441438"/>
            <a:ext cx="3572386" cy="272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AC1558-B433-4FDA-B242-96269A8F0BAC}"/>
              </a:ext>
            </a:extLst>
          </p:cNvPr>
          <p:cNvSpPr txBox="1"/>
          <p:nvPr/>
        </p:nvSpPr>
        <p:spPr>
          <a:xfrm>
            <a:off x="1303820" y="6168359"/>
            <a:ext cx="35021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Представники ІРЦ у </a:t>
            </a:r>
            <a:r>
              <a:rPr lang="uk-UA" sz="1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Недашківському</a:t>
            </a:r>
            <a:r>
              <a:rPr lang="uk-UA" sz="1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ліцеї</a:t>
            </a:r>
            <a:endParaRPr lang="LID4096" sz="14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E39065-B48D-4862-ADD6-F847818BBAFC}"/>
              </a:ext>
            </a:extLst>
          </p:cNvPr>
          <p:cNvSpPr txBox="1"/>
          <p:nvPr/>
        </p:nvSpPr>
        <p:spPr>
          <a:xfrm>
            <a:off x="259307" y="1200572"/>
            <a:ext cx="631891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uk-UA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 8 закладах дошкільної і 14 загальної середньої освіти створено умови для комфортного перебування та навчання осіб з особливими освітніми потребами – </a:t>
            </a:r>
          </a:p>
          <a:p>
            <a:pPr>
              <a:lnSpc>
                <a:spcPct val="150000"/>
              </a:lnSpc>
            </a:pPr>
            <a:r>
              <a:rPr lang="uk-UA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32 дошкільнят та 65 школярів. </a:t>
            </a:r>
          </a:p>
          <a:p>
            <a:endParaRPr lang="LID4096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63E12F-BBB6-44E2-BD37-753E1535C137}"/>
              </a:ext>
            </a:extLst>
          </p:cNvPr>
          <p:cNvSpPr txBox="1"/>
          <p:nvPr/>
        </p:nvSpPr>
        <p:spPr>
          <a:xfrm>
            <a:off x="6224600" y="2765933"/>
            <a:ext cx="5445458" cy="2351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uk-UA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 метою забезпечення кваліфікованої допомоги таким дітям у засвоєнні навчального матеріалу у штатні розписи було уведено 32 посади асистента вихователя та 45 посад асистента вчителя.</a:t>
            </a:r>
            <a:endParaRPr lang="LID4096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5677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  <a:alpha val="9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0C7FF90-6A4A-43A7-BA80-BD4B0232C796}"/>
              </a:ext>
            </a:extLst>
          </p:cNvPr>
          <p:cNvSpPr txBox="1"/>
          <p:nvPr/>
        </p:nvSpPr>
        <p:spPr>
          <a:xfrm>
            <a:off x="5306063" y="418858"/>
            <a:ext cx="67098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Свідоцтва</a:t>
            </a:r>
            <a:r>
              <a:rPr lang="uk-UA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про повну </a:t>
            </a:r>
            <a:r>
              <a:rPr lang="uk-UA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загальну </a:t>
            </a:r>
            <a:r>
              <a:rPr lang="uk-UA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uk-UA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ередню  освіту </a:t>
            </a:r>
            <a:r>
              <a:rPr lang="uk-UA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uk-UA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тримали </a:t>
            </a:r>
          </a:p>
          <a:p>
            <a:r>
              <a:rPr lang="uk-UA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189 випускників.</a:t>
            </a:r>
          </a:p>
          <a:p>
            <a:endParaRPr lang="uk-UA" sz="20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</a:t>
            </a:r>
            <a:r>
              <a:rPr lang="uk-UA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них нагороджені: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sz="2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золотими медалями </a:t>
            </a:r>
            <a:r>
              <a:rPr lang="uk-UA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11,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sz="2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срібними</a:t>
            </a:r>
            <a:r>
              <a:rPr lang="uk-UA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6.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413B23-736D-469D-B4C5-AE9401C2954D}"/>
              </a:ext>
            </a:extLst>
          </p:cNvPr>
          <p:cNvSpPr txBox="1"/>
          <p:nvPr/>
        </p:nvSpPr>
        <p:spPr>
          <a:xfrm>
            <a:off x="5742621" y="5080169"/>
            <a:ext cx="556591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Свідоцтва про базову </a:t>
            </a:r>
            <a:r>
              <a:rPr lang="uk-UA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загальну середню </a:t>
            </a:r>
          </a:p>
          <a:p>
            <a:r>
              <a:rPr lang="uk-UA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освіту отримали 449 здобувачів освіти. </a:t>
            </a:r>
          </a:p>
          <a:p>
            <a:endParaRPr lang="uk-UA" sz="20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 них</a:t>
            </a:r>
            <a:r>
              <a:rPr lang="uk-UA" sz="20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 відзнакою </a:t>
            </a:r>
            <a:r>
              <a:rPr lang="uk-UA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9.</a:t>
            </a:r>
            <a:endParaRPr lang="LID4096" sz="2000" dirty="0">
              <a:solidFill>
                <a:srgbClr val="002060"/>
              </a:solidFill>
            </a:endParaRPr>
          </a:p>
        </p:txBody>
      </p:sp>
      <p:pic>
        <p:nvPicPr>
          <p:cNvPr id="1026" name="Picture 2" descr="Малинський НВК &quot;Школа-ліцей №1 імені Ніни Сосніної&quot; І-ІІІ ...">
            <a:extLst>
              <a:ext uri="{FF2B5EF4-FFF2-40B4-BE49-F238E27FC236}">
                <a16:creationId xmlns:a16="http://schemas.microsoft.com/office/drawing/2014/main" id="{90FE1A66-01B9-4F22-8025-3B88046224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0" r="15640"/>
          <a:stretch/>
        </p:blipFill>
        <p:spPr bwMode="auto">
          <a:xfrm>
            <a:off x="9017809" y="1215246"/>
            <a:ext cx="2721446" cy="2084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Немає опису світлини.">
            <a:extLst>
              <a:ext uri="{FF2B5EF4-FFF2-40B4-BE49-F238E27FC236}">
                <a16:creationId xmlns:a16="http://schemas.microsoft.com/office/drawing/2014/main" id="{2569A396-0A57-48C7-BB36-F4BE666BD2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5" t="37402" r="20453" b="8364"/>
          <a:stretch/>
        </p:blipFill>
        <p:spPr bwMode="auto">
          <a:xfrm>
            <a:off x="6671659" y="2520606"/>
            <a:ext cx="2732050" cy="155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C680952-4272-43DA-9C74-F1C5F7EE05C6}"/>
              </a:ext>
            </a:extLst>
          </p:cNvPr>
          <p:cNvSpPr txBox="1"/>
          <p:nvPr/>
        </p:nvSpPr>
        <p:spPr>
          <a:xfrm>
            <a:off x="9677217" y="3405028"/>
            <a:ext cx="18456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Малинський ліцей №1</a:t>
            </a:r>
          </a:p>
          <a:p>
            <a:r>
              <a:rPr lang="uk-UA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ім.Ніни</a:t>
            </a:r>
            <a:r>
              <a:rPr lang="uk-UA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Сосніної</a:t>
            </a:r>
            <a:endParaRPr lang="LID4096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4EAA42F-1C01-498D-9306-308731E57D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32"/>
          <a:stretch/>
        </p:blipFill>
        <p:spPr>
          <a:xfrm>
            <a:off x="233991" y="1575074"/>
            <a:ext cx="1491154" cy="17788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675116-3121-48ED-A5FC-4C2B33CA4F9B}"/>
              </a:ext>
            </a:extLst>
          </p:cNvPr>
          <p:cNvSpPr txBox="1"/>
          <p:nvPr/>
        </p:nvSpPr>
        <p:spPr>
          <a:xfrm>
            <a:off x="313782" y="458504"/>
            <a:ext cx="46117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298 дітей – випускники закладів </a:t>
            </a:r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дошкільної освіти </a:t>
            </a:r>
            <a:r>
              <a:rPr lang="uk-UA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громади.</a:t>
            </a:r>
            <a:endParaRPr lang="LID4096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6697BB-B92B-48D0-BFE2-84EA9CC2EC44}"/>
              </a:ext>
            </a:extLst>
          </p:cNvPr>
          <p:cNvSpPr txBox="1"/>
          <p:nvPr/>
        </p:nvSpPr>
        <p:spPr>
          <a:xfrm flipH="1">
            <a:off x="312894" y="3353893"/>
            <a:ext cx="2019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Вихованці ЦРД  «Сонечко»</a:t>
            </a:r>
            <a:endParaRPr lang="LID4096" sz="14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4BA106BD-87C7-4A38-B52F-B8CB570AD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083" y="4746805"/>
            <a:ext cx="3387804" cy="1627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E393595-71DE-41C2-A762-4F6F65AEBF05}"/>
              </a:ext>
            </a:extLst>
          </p:cNvPr>
          <p:cNvSpPr txBox="1"/>
          <p:nvPr/>
        </p:nvSpPr>
        <p:spPr>
          <a:xfrm>
            <a:off x="2354817" y="6374465"/>
            <a:ext cx="3032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Випускники Малинського ліцею №3 </a:t>
            </a:r>
            <a:endParaRPr lang="LID4096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11B161E-37B8-40F5-B411-A840D8EAF66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24" b="20386"/>
          <a:stretch/>
        </p:blipFill>
        <p:spPr>
          <a:xfrm>
            <a:off x="2105669" y="1618231"/>
            <a:ext cx="2413309" cy="173194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44938CC-95CF-42B8-BA01-C2D514C55538}"/>
              </a:ext>
            </a:extLst>
          </p:cNvPr>
          <p:cNvSpPr txBox="1"/>
          <p:nvPr/>
        </p:nvSpPr>
        <p:spPr>
          <a:xfrm flipH="1">
            <a:off x="2499489" y="3414066"/>
            <a:ext cx="20194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Випускниці ДНЗ №6 </a:t>
            </a:r>
            <a:endParaRPr lang="LID4096" sz="14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7523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  <a:alpha val="9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3C453108-EF4C-4FDF-8BD9-BBA58C3C46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02" r="33808" b="16463"/>
          <a:stretch/>
        </p:blipFill>
        <p:spPr bwMode="auto">
          <a:xfrm>
            <a:off x="4061932" y="442964"/>
            <a:ext cx="4367936" cy="2033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кутник 14">
            <a:extLst>
              <a:ext uri="{FF2B5EF4-FFF2-40B4-BE49-F238E27FC236}">
                <a16:creationId xmlns:a16="http://schemas.microsoft.com/office/drawing/2014/main" id="{186E7926-E154-4DD9-B10A-43E78D5FDAB3}"/>
              </a:ext>
            </a:extLst>
          </p:cNvPr>
          <p:cNvSpPr/>
          <p:nvPr/>
        </p:nvSpPr>
        <p:spPr>
          <a:xfrm>
            <a:off x="454618" y="549395"/>
            <a:ext cx="3294524" cy="188413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spcBef>
                <a:spcPts val="1400"/>
              </a:spcBef>
              <a:spcAft>
                <a:spcPts val="0"/>
              </a:spcAft>
            </a:pP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</a:t>
            </a:r>
            <a:r>
              <a:rPr lang="uk-UA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абезпечено безкоштовне перевезення до закладів освіти й у зворотному напрямі  509 дітей та 124 дорослих.</a:t>
            </a:r>
            <a:endParaRPr lang="uk-UA" sz="2000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0CA8367-6A45-4AB9-8B43-1F19D5D56E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43" y="4113251"/>
            <a:ext cx="2081864" cy="208186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04FADAB-B540-4D0D-803F-E34A2A64FD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891" y="2886645"/>
            <a:ext cx="2081863" cy="208186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597AA18-D685-4F46-B3E1-0F690E80DA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987" y="2886645"/>
            <a:ext cx="2276172" cy="227617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6FABE46-CF37-420E-A192-F5FC795AD3F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15"/>
          <a:stretch/>
        </p:blipFill>
        <p:spPr>
          <a:xfrm>
            <a:off x="8660853" y="1872335"/>
            <a:ext cx="2680045" cy="203375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5B8F874-DE7F-4864-BEC8-571CFE18DB07}"/>
              </a:ext>
            </a:extLst>
          </p:cNvPr>
          <p:cNvSpPr txBox="1"/>
          <p:nvPr/>
        </p:nvSpPr>
        <p:spPr>
          <a:xfrm>
            <a:off x="2546986" y="5076962"/>
            <a:ext cx="240431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 Київському національному </a:t>
            </a:r>
          </a:p>
          <a:p>
            <a:r>
              <a:rPr lang="uk-UA" sz="1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університеті культури і </a:t>
            </a:r>
          </a:p>
          <a:p>
            <a:r>
              <a:rPr lang="uk-UA" sz="1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мистецтв</a:t>
            </a:r>
            <a:endParaRPr lang="LID4096" sz="1400" i="1" dirty="0">
              <a:solidFill>
                <a:srgbClr val="00206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2980002-A05C-4444-AF1E-A258507B5C03}"/>
              </a:ext>
            </a:extLst>
          </p:cNvPr>
          <p:cNvSpPr txBox="1"/>
          <p:nvPr/>
        </p:nvSpPr>
        <p:spPr>
          <a:xfrm>
            <a:off x="8560807" y="3978833"/>
            <a:ext cx="23685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 Поліському національному</a:t>
            </a:r>
          </a:p>
          <a:p>
            <a:r>
              <a:rPr lang="uk-UA" sz="1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університеті</a:t>
            </a:r>
            <a:endParaRPr lang="LID4096" sz="1400" i="1" dirty="0">
              <a:solidFill>
                <a:srgbClr val="002060"/>
              </a:solidFill>
            </a:endParaRPr>
          </a:p>
        </p:txBody>
      </p:sp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E1A3E76B-FF43-47D8-9834-1644EC175EAF}"/>
              </a:ext>
            </a:extLst>
          </p:cNvPr>
          <p:cNvSpPr/>
          <p:nvPr/>
        </p:nvSpPr>
        <p:spPr>
          <a:xfrm>
            <a:off x="5175717" y="5583013"/>
            <a:ext cx="5568564" cy="8320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 квітні-травні цього року випускники шкіл відвідали заклади вищої освіти міст Києва та Житомира.</a:t>
            </a:r>
            <a:endParaRPr lang="LID4096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2895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CC3B4E2-ABC4-45F0-A586-0B4DF923A5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3" name="Таблиця 2">
            <a:extLst>
              <a:ext uri="{FF2B5EF4-FFF2-40B4-BE49-F238E27FC236}">
                <a16:creationId xmlns:a16="http://schemas.microsoft.com/office/drawing/2014/main" id="{DA96106A-4087-4B58-A4FA-6CFB29CFA6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8888222"/>
              </p:ext>
            </p:extLst>
          </p:nvPr>
        </p:nvGraphicFramePr>
        <p:xfrm>
          <a:off x="2266123" y="1611735"/>
          <a:ext cx="8653668" cy="4989229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635541">
                  <a:extLst>
                    <a:ext uri="{9D8B030D-6E8A-4147-A177-3AD203B41FA5}">
                      <a16:colId xmlns:a16="http://schemas.microsoft.com/office/drawing/2014/main" val="1188793258"/>
                    </a:ext>
                  </a:extLst>
                </a:gridCol>
                <a:gridCol w="3292473">
                  <a:extLst>
                    <a:ext uri="{9D8B030D-6E8A-4147-A177-3AD203B41FA5}">
                      <a16:colId xmlns:a16="http://schemas.microsoft.com/office/drawing/2014/main" val="2437961483"/>
                    </a:ext>
                  </a:extLst>
                </a:gridCol>
                <a:gridCol w="1098639">
                  <a:extLst>
                    <a:ext uri="{9D8B030D-6E8A-4147-A177-3AD203B41FA5}">
                      <a16:colId xmlns:a16="http://schemas.microsoft.com/office/drawing/2014/main" val="3624021085"/>
                    </a:ext>
                  </a:extLst>
                </a:gridCol>
                <a:gridCol w="948141">
                  <a:extLst>
                    <a:ext uri="{9D8B030D-6E8A-4147-A177-3AD203B41FA5}">
                      <a16:colId xmlns:a16="http://schemas.microsoft.com/office/drawing/2014/main" val="3035943581"/>
                    </a:ext>
                  </a:extLst>
                </a:gridCol>
                <a:gridCol w="1023391">
                  <a:extLst>
                    <a:ext uri="{9D8B030D-6E8A-4147-A177-3AD203B41FA5}">
                      <a16:colId xmlns:a16="http://schemas.microsoft.com/office/drawing/2014/main" val="1704814385"/>
                    </a:ext>
                  </a:extLst>
                </a:gridCol>
                <a:gridCol w="1655483">
                  <a:extLst>
                    <a:ext uri="{9D8B030D-6E8A-4147-A177-3AD203B41FA5}">
                      <a16:colId xmlns:a16="http://schemas.microsoft.com/office/drawing/2014/main" val="3425429585"/>
                    </a:ext>
                  </a:extLst>
                </a:gridCol>
              </a:tblGrid>
              <a:tr h="7285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4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№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п/п</a:t>
                      </a:r>
                      <a:endParaRPr lang="uk-U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ЗЗСО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Диплом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 ст.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Диплом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ІІ ст.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Диплом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ІІІ ст.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Загальна к-ть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дипломів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1457195"/>
                  </a:ext>
                </a:extLst>
              </a:tr>
              <a:tr h="7265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Малинський ліцей  №1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ім. Ніни Сосніної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2905119"/>
                  </a:ext>
                </a:extLst>
              </a:tr>
              <a:tr h="4045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uk-UA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Малинський ліцей №2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uk-UA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0070664"/>
                  </a:ext>
                </a:extLst>
              </a:tr>
              <a:tr h="4045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Малинський ліцей  №3</a:t>
                      </a:r>
                      <a:endParaRPr lang="uk-UA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uk-UA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uk-UA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5647794"/>
                  </a:ext>
                </a:extLst>
              </a:tr>
              <a:tr h="4045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Малинський ліцей №4</a:t>
                      </a:r>
                      <a:endParaRPr lang="uk-UA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uk-UA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uk-UA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0287411"/>
                  </a:ext>
                </a:extLst>
              </a:tr>
              <a:tr h="4045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Малинський ліцей  №5</a:t>
                      </a:r>
                      <a:endParaRPr lang="uk-UA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uk-UA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uk-UA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5597825"/>
                  </a:ext>
                </a:extLst>
              </a:tr>
              <a:tr h="4045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Малинівський ліцей</a:t>
                      </a:r>
                      <a:endParaRPr lang="uk-UA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uk-UA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uk-UA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403624"/>
                  </a:ext>
                </a:extLst>
              </a:tr>
              <a:tr h="4045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Гранітненський ліцей</a:t>
                      </a:r>
                      <a:endParaRPr lang="uk-UA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uk-UA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uk-UA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uk-UA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9539157"/>
                  </a:ext>
                </a:extLst>
              </a:tr>
              <a:tr h="4045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Пиріжківська гімназія</a:t>
                      </a:r>
                      <a:endParaRPr lang="uk-UA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uk-UA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uk-UA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uk-UA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5603804"/>
                  </a:ext>
                </a:extLst>
              </a:tr>
              <a:tr h="4045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Слобідська гімназія</a:t>
                      </a:r>
                      <a:endParaRPr lang="uk-UA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uk-UA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uk-UA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uk-UA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092016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CCC4B8C-D615-43E1-A16B-74448BC94D18}"/>
              </a:ext>
            </a:extLst>
          </p:cNvPr>
          <p:cNvSpPr txBox="1"/>
          <p:nvPr/>
        </p:nvSpPr>
        <p:spPr>
          <a:xfrm>
            <a:off x="2706626" y="298036"/>
            <a:ext cx="655346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Учнівський олімп:</a:t>
            </a:r>
          </a:p>
          <a:p>
            <a:r>
              <a:rPr lang="uk-UA" sz="28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                                       призери ІІ етапу </a:t>
            </a:r>
            <a:endParaRPr lang="LID4096" sz="2800" b="1" i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Олімпіади, конкурси - Костянтинівський заклад загальної ...">
            <a:extLst>
              <a:ext uri="{FF2B5EF4-FFF2-40B4-BE49-F238E27FC236}">
                <a16:creationId xmlns:a16="http://schemas.microsoft.com/office/drawing/2014/main" id="{E6514FA5-3609-4221-BC54-A46E85DC7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45" y="298036"/>
            <a:ext cx="1699773" cy="129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98070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FB3FF9B-C2F0-49D7-83A4-4ABB513373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3C9AA8-7B67-4F6B-9B76-67C038921FDE}"/>
              </a:ext>
            </a:extLst>
          </p:cNvPr>
          <p:cNvSpPr txBox="1"/>
          <p:nvPr/>
        </p:nvSpPr>
        <p:spPr>
          <a:xfrm>
            <a:off x="551665" y="638153"/>
            <a:ext cx="7214860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Учнівський олімп:   </a:t>
            </a:r>
          </a:p>
          <a:p>
            <a:r>
              <a:rPr lang="uk-UA" sz="32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                                   призери ІІІ етапу </a:t>
            </a:r>
            <a:endParaRPr lang="LID4096" sz="3200" b="1" i="1" dirty="0">
              <a:solidFill>
                <a:srgbClr val="002060"/>
              </a:solidFill>
            </a:endParaRPr>
          </a:p>
        </p:txBody>
      </p:sp>
      <p:pic>
        <p:nvPicPr>
          <p:cNvPr id="1028" name="Picture 4" descr="Учнівські інтелектуальні змагання">
            <a:extLst>
              <a:ext uri="{FF2B5EF4-FFF2-40B4-BE49-F238E27FC236}">
                <a16:creationId xmlns:a16="http://schemas.microsoft.com/office/drawing/2014/main" id="{F1FB4E32-D056-4290-BE62-B6ED96839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3679" y="214963"/>
            <a:ext cx="2766656" cy="1509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Таблиця 8">
            <a:extLst>
              <a:ext uri="{FF2B5EF4-FFF2-40B4-BE49-F238E27FC236}">
                <a16:creationId xmlns:a16="http://schemas.microsoft.com/office/drawing/2014/main" id="{6C64EF2A-62D9-4467-B6A6-6FBDC29919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6810997"/>
              </p:ext>
            </p:extLst>
          </p:nvPr>
        </p:nvGraphicFramePr>
        <p:xfrm>
          <a:off x="1133358" y="2533272"/>
          <a:ext cx="9293532" cy="365202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682534">
                  <a:extLst>
                    <a:ext uri="{9D8B030D-6E8A-4147-A177-3AD203B41FA5}">
                      <a16:colId xmlns:a16="http://schemas.microsoft.com/office/drawing/2014/main" val="1188793258"/>
                    </a:ext>
                  </a:extLst>
                </a:gridCol>
                <a:gridCol w="3535923">
                  <a:extLst>
                    <a:ext uri="{9D8B030D-6E8A-4147-A177-3AD203B41FA5}">
                      <a16:colId xmlns:a16="http://schemas.microsoft.com/office/drawing/2014/main" val="2437961483"/>
                    </a:ext>
                  </a:extLst>
                </a:gridCol>
                <a:gridCol w="1179874">
                  <a:extLst>
                    <a:ext uri="{9D8B030D-6E8A-4147-A177-3AD203B41FA5}">
                      <a16:colId xmlns:a16="http://schemas.microsoft.com/office/drawing/2014/main" val="3624021085"/>
                    </a:ext>
                  </a:extLst>
                </a:gridCol>
                <a:gridCol w="1018248">
                  <a:extLst>
                    <a:ext uri="{9D8B030D-6E8A-4147-A177-3AD203B41FA5}">
                      <a16:colId xmlns:a16="http://schemas.microsoft.com/office/drawing/2014/main" val="3035943581"/>
                    </a:ext>
                  </a:extLst>
                </a:gridCol>
                <a:gridCol w="1099062">
                  <a:extLst>
                    <a:ext uri="{9D8B030D-6E8A-4147-A177-3AD203B41FA5}">
                      <a16:colId xmlns:a16="http://schemas.microsoft.com/office/drawing/2014/main" val="1704814385"/>
                    </a:ext>
                  </a:extLst>
                </a:gridCol>
                <a:gridCol w="1777891">
                  <a:extLst>
                    <a:ext uri="{9D8B030D-6E8A-4147-A177-3AD203B41FA5}">
                      <a16:colId xmlns:a16="http://schemas.microsoft.com/office/drawing/2014/main" val="3425429585"/>
                    </a:ext>
                  </a:extLst>
                </a:gridCol>
              </a:tblGrid>
              <a:tr h="86510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ЗЗСО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Диплом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 ст.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Диплом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ІІ ст.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Диплом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ІІІ ст.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Загальна к-ть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дипломів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1457195"/>
                  </a:ext>
                </a:extLst>
              </a:tr>
              <a:tr h="6959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Малинський ліцей  №1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ім. Ніни Сосніної</a:t>
                      </a:r>
                      <a:endParaRPr lang="uk-UA" sz="20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24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2905119"/>
                  </a:ext>
                </a:extLst>
              </a:tr>
              <a:tr h="5227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Малинський ліцей №2</a:t>
                      </a:r>
                      <a:endParaRPr lang="uk-UA" sz="20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24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24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0070664"/>
                  </a:ext>
                </a:extLst>
              </a:tr>
              <a:tr h="5227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Малинський ліцей  №3</a:t>
                      </a:r>
                      <a:endParaRPr lang="uk-UA" sz="20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24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24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5647794"/>
                  </a:ext>
                </a:extLst>
              </a:tr>
              <a:tr h="5227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Малинський ліцей №4</a:t>
                      </a:r>
                      <a:endParaRPr lang="uk-UA" sz="20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2400" b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24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0287411"/>
                  </a:ext>
                </a:extLst>
              </a:tr>
              <a:tr h="5227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  <a:endParaRPr lang="uk-UA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Малинський ліцей  №5</a:t>
                      </a:r>
                      <a:endParaRPr lang="uk-UA" sz="20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55978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367921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2055</TotalTime>
  <Words>1489</Words>
  <Application>Microsoft Office PowerPoint</Application>
  <PresentationFormat>Широкий екран</PresentationFormat>
  <Paragraphs>387</Paragraphs>
  <Slides>31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31</vt:i4>
      </vt:variant>
    </vt:vector>
  </HeadingPairs>
  <TitlesOfParts>
    <vt:vector size="38" baseType="lpstr">
      <vt:lpstr>Arial</vt:lpstr>
      <vt:lpstr>Calibri</vt:lpstr>
      <vt:lpstr>Calibri Light</vt:lpstr>
      <vt:lpstr>Times New Roman</vt:lpstr>
      <vt:lpstr>Times New Roman CYR</vt:lpstr>
      <vt:lpstr>Wingdings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Root1</cp:lastModifiedBy>
  <cp:revision>169</cp:revision>
  <dcterms:created xsi:type="dcterms:W3CDTF">2021-01-16T17:10:22Z</dcterms:created>
  <dcterms:modified xsi:type="dcterms:W3CDTF">2023-08-22T13:23:31Z</dcterms:modified>
</cp:coreProperties>
</file>